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80" r:id="rId4"/>
    <p:sldId id="279" r:id="rId5"/>
    <p:sldId id="259" r:id="rId6"/>
    <p:sldId id="287" r:id="rId7"/>
    <p:sldId id="288" r:id="rId8"/>
    <p:sldId id="289" r:id="rId9"/>
    <p:sldId id="278" r:id="rId10"/>
    <p:sldId id="267" r:id="rId11"/>
    <p:sldId id="268" r:id="rId12"/>
    <p:sldId id="269" r:id="rId13"/>
    <p:sldId id="270" r:id="rId14"/>
    <p:sldId id="260" r:id="rId15"/>
    <p:sldId id="272" r:id="rId16"/>
    <p:sldId id="261" r:id="rId17"/>
    <p:sldId id="271" r:id="rId18"/>
    <p:sldId id="262" r:id="rId19"/>
    <p:sldId id="263" r:id="rId20"/>
    <p:sldId id="264" r:id="rId21"/>
    <p:sldId id="265" r:id="rId22"/>
    <p:sldId id="266" r:id="rId23"/>
    <p:sldId id="273" r:id="rId24"/>
    <p:sldId id="274" r:id="rId25"/>
    <p:sldId id="275" r:id="rId26"/>
    <p:sldId id="276" r:id="rId27"/>
    <p:sldId id="277" r:id="rId28"/>
    <p:sldId id="281" r:id="rId29"/>
    <p:sldId id="282" r:id="rId30"/>
    <p:sldId id="283" r:id="rId31"/>
    <p:sldId id="284" r:id="rId32"/>
    <p:sldId id="285" r:id="rId33"/>
    <p:sldId id="286"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6" d="100"/>
          <a:sy n="66" d="100"/>
        </p:scale>
        <p:origin x="-102" y="-8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C76FE-D509-40E7-B98D-FC9FCD734D98}" type="datetimeFigureOut">
              <a:rPr lang="en-GB" smtClean="0"/>
              <a:pPr/>
              <a:t>19/08/2013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59DD2-49FC-41DD-98A8-8CAAAB8B30C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8064" y="260648"/>
            <a:ext cx="3742184" cy="1470025"/>
          </a:xfrm>
        </p:spPr>
        <p:txBody>
          <a:bodyPr/>
          <a:lstStyle/>
          <a:p>
            <a:r>
              <a:rPr lang="en-US" dirty="0" smtClean="0"/>
              <a:t>Click to edit Master title style</a:t>
            </a:r>
            <a:endParaRPr lang="en-GB" dirty="0"/>
          </a:p>
        </p:txBody>
      </p:sp>
      <p:sp>
        <p:nvSpPr>
          <p:cNvPr id="4" name="Date Placeholder 3"/>
          <p:cNvSpPr>
            <a:spLocks noGrp="1"/>
          </p:cNvSpPr>
          <p:nvPr>
            <p:ph type="dt" sz="half" idx="10"/>
          </p:nvPr>
        </p:nvSpPr>
        <p:spPr>
          <a:xfrm>
            <a:off x="5148064" y="2276872"/>
            <a:ext cx="3744416" cy="362818"/>
          </a:xfrm>
          <a:prstGeom prst="rect">
            <a:avLst/>
          </a:prstGeom>
        </p:spPr>
        <p:txBody>
          <a:bodyPr/>
          <a:lstStyle/>
          <a:p>
            <a:fld id="{AB087C40-D6CE-4028-BF93-F49816BC38DF}" type="datetimeFigureOut">
              <a:rPr lang="en-GB" smtClean="0"/>
              <a:pPr/>
              <a:t>19/08/2013</a:t>
            </a:fld>
            <a:endParaRPr lang="en-GB"/>
          </a:p>
        </p:txBody>
      </p:sp>
      <p:sp>
        <p:nvSpPr>
          <p:cNvPr id="6" name="Slide Number Placeholder 5"/>
          <p:cNvSpPr>
            <a:spLocks noGrp="1"/>
          </p:cNvSpPr>
          <p:nvPr>
            <p:ph type="sldNum" sz="quarter" idx="12"/>
          </p:nvPr>
        </p:nvSpPr>
        <p:spPr/>
        <p:txBody>
          <a:bodyPr/>
          <a:lstStyle/>
          <a:p>
            <a:fld id="{2E173F9E-A183-427E-8C41-0EB0ED58BD44}" type="slidenum">
              <a:rPr lang="en-GB" smtClean="0"/>
              <a:pPr/>
              <a:t>‹#›</a:t>
            </a:fld>
            <a:endParaRPr lang="en-GB"/>
          </a:p>
        </p:txBody>
      </p:sp>
      <p:pic>
        <p:nvPicPr>
          <p:cNvPr id="12290" name="Picture 2" descr="http://otravida.files.wordpress.com/2010/04/20100404-empire-state-building.jpg?w=560"/>
          <p:cNvPicPr>
            <a:picLocks noChangeAspect="1" noChangeArrowheads="1"/>
          </p:cNvPicPr>
          <p:nvPr userDrawn="1"/>
        </p:nvPicPr>
        <p:blipFill>
          <a:blip r:embed="rId2" cstate="print"/>
          <a:srcRect l="33750" r="37236" b="3614"/>
          <a:stretch>
            <a:fillRect/>
          </a:stretch>
        </p:blipFill>
        <p:spPr bwMode="auto">
          <a:xfrm>
            <a:off x="3131840" y="0"/>
            <a:ext cx="1547664" cy="6858000"/>
          </a:xfrm>
          <a:prstGeom prst="rect">
            <a:avLst/>
          </a:prstGeom>
          <a:noFill/>
        </p:spPr>
      </p:pic>
      <p:pic>
        <p:nvPicPr>
          <p:cNvPr id="12292" name="Picture 4" descr="http://ecx.images-amazon.com/images/I/71tSivbUIAL._SL1500_.jpg"/>
          <p:cNvPicPr>
            <a:picLocks noChangeAspect="1" noChangeArrowheads="1"/>
          </p:cNvPicPr>
          <p:nvPr userDrawn="1"/>
        </p:nvPicPr>
        <p:blipFill>
          <a:blip r:embed="rId3" cstate="print"/>
          <a:srcRect l="10782" t="3061" r="59568" b="10683"/>
          <a:stretch>
            <a:fillRect/>
          </a:stretch>
        </p:blipFill>
        <p:spPr bwMode="auto">
          <a:xfrm>
            <a:off x="1547664" y="0"/>
            <a:ext cx="1584176" cy="68580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582" y="6358657"/>
            <a:ext cx="1832218" cy="362818"/>
          </a:xfrm>
          <a:prstGeom prst="rect">
            <a:avLst/>
          </a:prstGeom>
        </p:spPr>
        <p:txBody>
          <a:bodyPr/>
          <a:lstStyle/>
          <a:p>
            <a:fld id="{AB087C40-D6CE-4028-BF93-F49816BC38DF}" type="datetimeFigureOut">
              <a:rPr lang="en-GB" smtClean="0"/>
              <a:pPr/>
              <a:t>19/08/2013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173F9E-A183-427E-8C41-0EB0ED58BD4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758582" y="6358657"/>
            <a:ext cx="1832218" cy="362818"/>
          </a:xfrm>
          <a:prstGeom prst="rect">
            <a:avLst/>
          </a:prstGeom>
        </p:spPr>
        <p:txBody>
          <a:bodyPr/>
          <a:lstStyle/>
          <a:p>
            <a:fld id="{AB087C40-D6CE-4028-BF93-F49816BC38DF}" type="datetimeFigureOut">
              <a:rPr lang="en-GB" smtClean="0"/>
              <a:pPr/>
              <a:t>19/08/2013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73F9E-A183-427E-8C41-0EB0ED58BD4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758582" y="6358657"/>
            <a:ext cx="1832218" cy="362818"/>
          </a:xfrm>
          <a:prstGeom prst="rect">
            <a:avLst/>
          </a:prstGeom>
        </p:spPr>
        <p:txBody>
          <a:bodyPr/>
          <a:lstStyle/>
          <a:p>
            <a:fld id="{AB087C40-D6CE-4028-BF93-F49816BC38DF}" type="datetimeFigureOut">
              <a:rPr lang="en-GB" smtClean="0"/>
              <a:pPr/>
              <a:t>19/08/2013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73F9E-A183-427E-8C41-0EB0ED58BD4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619672" y="6309320"/>
            <a:ext cx="1832218" cy="362818"/>
          </a:xfrm>
          <a:prstGeom prst="rect">
            <a:avLst/>
          </a:prstGeom>
        </p:spPr>
        <p:txBody>
          <a:bodyPr/>
          <a:lstStyle/>
          <a:p>
            <a:fld id="{AB087C40-D6CE-4028-BF93-F49816BC38DF}" type="datetimeFigureOut">
              <a:rPr lang="en-GB" smtClean="0"/>
              <a:pPr/>
              <a:t>19/08/2013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73F9E-A183-427E-8C41-0EB0ED58BD4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281860"/>
            <a:ext cx="6923112" cy="1135777"/>
          </a:xfrm>
        </p:spPr>
        <p:txBody>
          <a:bodyPr/>
          <a:lstStyle/>
          <a:p>
            <a:r>
              <a:rPr lang="en-US" smtClean="0"/>
              <a:t>Click to edit Master title style</a:t>
            </a:r>
            <a:endParaRPr lang="en-GB"/>
          </a:p>
        </p:txBody>
      </p:sp>
      <p:sp>
        <p:nvSpPr>
          <p:cNvPr id="3" name="Content Placeholder 2"/>
          <p:cNvSpPr>
            <a:spLocks noGrp="1"/>
          </p:cNvSpPr>
          <p:nvPr>
            <p:ph idx="1"/>
          </p:nvPr>
        </p:nvSpPr>
        <p:spPr>
          <a:xfrm>
            <a:off x="1763688" y="1628800"/>
            <a:ext cx="6923112" cy="44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657008" y="6309320"/>
            <a:ext cx="1794881" cy="362818"/>
          </a:xfrm>
          <a:prstGeom prst="rect">
            <a:avLst/>
          </a:prstGeom>
        </p:spPr>
        <p:txBody>
          <a:bodyPr/>
          <a:lstStyle/>
          <a:p>
            <a:fld id="{AB087C40-D6CE-4028-BF93-F49816BC38DF}" type="datetimeFigureOut">
              <a:rPr lang="en-GB" smtClean="0"/>
              <a:pPr/>
              <a:t>19/08/2013</a:t>
            </a:fld>
            <a:endParaRPr lang="en-GB"/>
          </a:p>
        </p:txBody>
      </p:sp>
      <p:sp>
        <p:nvSpPr>
          <p:cNvPr id="5" name="Footer Placeholder 4"/>
          <p:cNvSpPr>
            <a:spLocks noGrp="1"/>
          </p:cNvSpPr>
          <p:nvPr>
            <p:ph type="ftr" sz="quarter" idx="11"/>
          </p:nvPr>
        </p:nvSpPr>
        <p:spPr>
          <a:xfrm>
            <a:off x="3583890" y="6358657"/>
            <a:ext cx="2435910" cy="362818"/>
          </a:xfrm>
        </p:spPr>
        <p:txBody>
          <a:bodyPr/>
          <a:lstStyle/>
          <a:p>
            <a:endParaRPr lang="en-GB"/>
          </a:p>
        </p:txBody>
      </p:sp>
      <p:sp>
        <p:nvSpPr>
          <p:cNvPr id="6" name="Slide Number Placeholder 5"/>
          <p:cNvSpPr>
            <a:spLocks noGrp="1"/>
          </p:cNvSpPr>
          <p:nvPr>
            <p:ph type="sldNum" sz="quarter" idx="12"/>
          </p:nvPr>
        </p:nvSpPr>
        <p:spPr>
          <a:xfrm>
            <a:off x="6891918" y="6358657"/>
            <a:ext cx="1794881" cy="362818"/>
          </a:xfrm>
        </p:spPr>
        <p:txBody>
          <a:bodyPr/>
          <a:lstStyle/>
          <a:p>
            <a:fld id="{2E173F9E-A183-427E-8C41-0EB0ED58BD44}" type="slidenum">
              <a:rPr lang="en-GB" smtClean="0"/>
              <a:pPr/>
              <a:t>‹#›</a:t>
            </a:fld>
            <a:endParaRPr lang="en-GB"/>
          </a:p>
        </p:txBody>
      </p:sp>
      <p:pic>
        <p:nvPicPr>
          <p:cNvPr id="7" name="Picture 2" descr="http://otravida.files.wordpress.com/2010/04/20100404-empire-state-building.jpg?w=560"/>
          <p:cNvPicPr>
            <a:picLocks noChangeAspect="1" noChangeArrowheads="1"/>
          </p:cNvPicPr>
          <p:nvPr userDrawn="1"/>
        </p:nvPicPr>
        <p:blipFill>
          <a:blip r:embed="rId2" cstate="print"/>
          <a:srcRect l="33750" r="37236" b="3614"/>
          <a:stretch>
            <a:fillRect/>
          </a:stretch>
        </p:blipFill>
        <p:spPr bwMode="auto">
          <a:xfrm>
            <a:off x="0" y="0"/>
            <a:ext cx="1619672" cy="68580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83967" y="4406900"/>
            <a:ext cx="4210745" cy="1389506"/>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283967" y="2906713"/>
            <a:ext cx="4210745" cy="15303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283968" y="5877272"/>
            <a:ext cx="2109720" cy="370125"/>
          </a:xfrm>
          <a:prstGeom prst="rect">
            <a:avLst/>
          </a:prstGeom>
        </p:spPr>
        <p:txBody>
          <a:bodyPr/>
          <a:lstStyle/>
          <a:p>
            <a:fld id="{AB087C40-D6CE-4028-BF93-F49816BC38DF}" type="datetimeFigureOut">
              <a:rPr lang="en-GB" smtClean="0"/>
              <a:pPr/>
              <a:t>19/08/2013</a:t>
            </a:fld>
            <a:endParaRPr lang="en-GB" dirty="0"/>
          </a:p>
        </p:txBody>
      </p:sp>
      <p:sp>
        <p:nvSpPr>
          <p:cNvPr id="5" name="Footer Placeholder 4"/>
          <p:cNvSpPr>
            <a:spLocks noGrp="1"/>
          </p:cNvSpPr>
          <p:nvPr>
            <p:ph type="ftr" sz="quarter" idx="11"/>
          </p:nvPr>
        </p:nvSpPr>
        <p:spPr>
          <a:xfrm>
            <a:off x="4672678" y="6358656"/>
            <a:ext cx="1347121" cy="370125"/>
          </a:xfrm>
        </p:spPr>
        <p:txBody>
          <a:bodyPr/>
          <a:lstStyle/>
          <a:p>
            <a:endParaRPr lang="en-GB"/>
          </a:p>
        </p:txBody>
      </p:sp>
      <p:sp>
        <p:nvSpPr>
          <p:cNvPr id="6" name="Slide Number Placeholder 5"/>
          <p:cNvSpPr>
            <a:spLocks noGrp="1"/>
          </p:cNvSpPr>
          <p:nvPr>
            <p:ph type="sldNum" sz="quarter" idx="12"/>
          </p:nvPr>
        </p:nvSpPr>
        <p:spPr>
          <a:xfrm>
            <a:off x="7694184" y="6358656"/>
            <a:ext cx="992615" cy="370125"/>
          </a:xfrm>
        </p:spPr>
        <p:txBody>
          <a:bodyPr/>
          <a:lstStyle/>
          <a:p>
            <a:fld id="{2E173F9E-A183-427E-8C41-0EB0ED58BD44}" type="slidenum">
              <a:rPr lang="en-GB" smtClean="0"/>
              <a:pPr/>
              <a:t>‹#›</a:t>
            </a:fld>
            <a:endParaRPr lang="en-GB"/>
          </a:p>
        </p:txBody>
      </p:sp>
      <p:pic>
        <p:nvPicPr>
          <p:cNvPr id="9218" name="Picture 2" descr="http://ecx.images-amazon.com/images/I/71tSivbUIAL._SL1500_.jpg"/>
          <p:cNvPicPr>
            <a:picLocks noChangeAspect="1" noChangeArrowheads="1"/>
          </p:cNvPicPr>
          <p:nvPr userDrawn="1"/>
        </p:nvPicPr>
        <p:blipFill>
          <a:blip r:embed="rId2" cstate="print"/>
          <a:srcRect l="2791" t="17587" r="47957" b="10772"/>
          <a:stretch>
            <a:fillRect/>
          </a:stretch>
        </p:blipFill>
        <p:spPr bwMode="auto">
          <a:xfrm>
            <a:off x="0" y="0"/>
            <a:ext cx="3168352" cy="6858000"/>
          </a:xfrm>
          <a:prstGeom prst="rect">
            <a:avLst/>
          </a:prstGeom>
          <a:noFill/>
        </p:spPr>
      </p:pic>
      <p:sp>
        <p:nvSpPr>
          <p:cNvPr id="9" name="Rounded Rectangle 8"/>
          <p:cNvSpPr/>
          <p:nvPr userDrawn="1"/>
        </p:nvSpPr>
        <p:spPr>
          <a:xfrm>
            <a:off x="2627784" y="3429000"/>
            <a:ext cx="576064" cy="10801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19672" y="1600200"/>
            <a:ext cx="33843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619672" y="6381328"/>
            <a:ext cx="1832218" cy="362818"/>
          </a:xfrm>
          <a:prstGeom prst="rect">
            <a:avLst/>
          </a:prstGeom>
        </p:spPr>
        <p:txBody>
          <a:bodyPr/>
          <a:lstStyle/>
          <a:p>
            <a:fld id="{AB087C40-D6CE-4028-BF93-F49816BC38DF}" type="datetimeFigureOut">
              <a:rPr lang="en-GB" smtClean="0"/>
              <a:pPr/>
              <a:t>19/08/2013</a:t>
            </a:fld>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173F9E-A183-427E-8C41-0EB0ED58BD4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758582" y="6358657"/>
            <a:ext cx="1832218" cy="362818"/>
          </a:xfrm>
          <a:prstGeom prst="rect">
            <a:avLst/>
          </a:prstGeom>
        </p:spPr>
        <p:txBody>
          <a:bodyPr/>
          <a:lstStyle/>
          <a:p>
            <a:fld id="{AB087C40-D6CE-4028-BF93-F49816BC38DF}" type="datetimeFigureOut">
              <a:rPr lang="en-GB" smtClean="0"/>
              <a:pPr/>
              <a:t>19/08/2013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173F9E-A183-427E-8C41-0EB0ED58BD4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758582" y="6358657"/>
            <a:ext cx="1832218" cy="362818"/>
          </a:xfrm>
          <a:prstGeom prst="rect">
            <a:avLst/>
          </a:prstGeom>
        </p:spPr>
        <p:txBody>
          <a:bodyPr/>
          <a:lstStyle/>
          <a:p>
            <a:fld id="{AB087C40-D6CE-4028-BF93-F49816BC38DF}" type="datetimeFigureOut">
              <a:rPr lang="en-GB" smtClean="0"/>
              <a:pPr/>
              <a:t>19/08/2013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173F9E-A183-427E-8C41-0EB0ED58BD4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8582" y="6358657"/>
            <a:ext cx="1832218" cy="362818"/>
          </a:xfrm>
          <a:prstGeom prst="rect">
            <a:avLst/>
          </a:prstGeom>
        </p:spPr>
        <p:txBody>
          <a:bodyPr/>
          <a:lstStyle/>
          <a:p>
            <a:fld id="{AB087C40-D6CE-4028-BF93-F49816BC38DF}" type="datetimeFigureOut">
              <a:rPr lang="en-GB" smtClean="0"/>
              <a:pPr/>
              <a:t>19/08/2013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173F9E-A183-427E-8C41-0EB0ED58BD4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582" y="6358657"/>
            <a:ext cx="1832218" cy="362818"/>
          </a:xfrm>
          <a:prstGeom prst="rect">
            <a:avLst/>
          </a:prstGeom>
        </p:spPr>
        <p:txBody>
          <a:bodyPr/>
          <a:lstStyle/>
          <a:p>
            <a:fld id="{AB087C40-D6CE-4028-BF93-F49816BC38DF}" type="datetimeFigureOut">
              <a:rPr lang="en-GB" smtClean="0"/>
              <a:pPr/>
              <a:t>19/08/2013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173F9E-A183-427E-8C41-0EB0ED58BD4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672" y="281860"/>
            <a:ext cx="7067128" cy="1135777"/>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619672" y="1628800"/>
            <a:ext cx="7067128" cy="44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3533218" y="6358657"/>
            <a:ext cx="2486582" cy="36281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54582" y="6358657"/>
            <a:ext cx="1832218" cy="362818"/>
          </a:xfrm>
          <a:prstGeom prst="rect">
            <a:avLst/>
          </a:prstGeom>
        </p:spPr>
        <p:txBody>
          <a:bodyPr vert="horz" lIns="91440" tIns="45720" rIns="91440" bIns="45720" rtlCol="0" anchor="ctr"/>
          <a:lstStyle>
            <a:lvl1pPr algn="r">
              <a:defRPr sz="1200">
                <a:solidFill>
                  <a:schemeClr val="tx1">
                    <a:tint val="75000"/>
                  </a:schemeClr>
                </a:solidFill>
              </a:defRPr>
            </a:lvl1pPr>
          </a:lstStyle>
          <a:p>
            <a:fld id="{2E173F9E-A183-427E-8C41-0EB0ED58BD44}" type="slidenum">
              <a:rPr lang="en-GB" smtClean="0"/>
              <a:pPr/>
              <a:t>‹#›</a:t>
            </a:fld>
            <a:endParaRPr lang="en-GB"/>
          </a:p>
        </p:txBody>
      </p:sp>
      <p:pic>
        <p:nvPicPr>
          <p:cNvPr id="13314" name="Picture 2" descr="http://media.npr.org/assets/img/2013/01/24/nypd_sq-f24aab6617aabca19ec20895a6acdcf7294f08e4.jpg"/>
          <p:cNvPicPr>
            <a:picLocks noChangeAspect="1" noChangeArrowheads="1"/>
          </p:cNvPicPr>
          <p:nvPr userDrawn="1"/>
        </p:nvPicPr>
        <p:blipFill>
          <a:blip r:embed="rId14" cstate="print"/>
          <a:srcRect l="38835" r="38065"/>
          <a:stretch>
            <a:fillRect/>
          </a:stretch>
        </p:blipFill>
        <p:spPr bwMode="auto">
          <a:xfrm>
            <a:off x="0" y="0"/>
            <a:ext cx="1584176"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bbc.co.uk/programmes/p00c4kk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2040" y="620688"/>
            <a:ext cx="3958208" cy="1470025"/>
          </a:xfrm>
        </p:spPr>
        <p:txBody>
          <a:bodyPr/>
          <a:lstStyle/>
          <a:p>
            <a:r>
              <a:rPr lang="en-GB" b="1" dirty="0" smtClean="0">
                <a:solidFill>
                  <a:schemeClr val="tx2">
                    <a:lumMod val="40000"/>
                    <a:lumOff val="60000"/>
                  </a:schemeClr>
                </a:solidFill>
              </a:rPr>
              <a:t>Higher Still English</a:t>
            </a:r>
            <a:endParaRPr lang="en-GB" b="1" dirty="0">
              <a:solidFill>
                <a:schemeClr val="tx2">
                  <a:lumMod val="40000"/>
                  <a:lumOff val="60000"/>
                </a:schemeClr>
              </a:solidFill>
            </a:endParaRPr>
          </a:p>
        </p:txBody>
      </p:sp>
      <p:sp>
        <p:nvSpPr>
          <p:cNvPr id="3" name="Subtitle 2"/>
          <p:cNvSpPr>
            <a:spLocks noGrp="1"/>
          </p:cNvSpPr>
          <p:nvPr>
            <p:ph type="subTitle" idx="4294967295"/>
          </p:nvPr>
        </p:nvSpPr>
        <p:spPr>
          <a:xfrm>
            <a:off x="4932040" y="2492896"/>
            <a:ext cx="3888432" cy="1752600"/>
          </a:xfrm>
        </p:spPr>
        <p:txBody>
          <a:bodyPr>
            <a:normAutofit fontScale="92500" lnSpcReduction="20000"/>
          </a:bodyPr>
          <a:lstStyle/>
          <a:p>
            <a:pPr>
              <a:buNone/>
            </a:pPr>
            <a:r>
              <a:rPr lang="en-GB" dirty="0" smtClean="0"/>
              <a:t>Norman MacCaig:</a:t>
            </a:r>
          </a:p>
          <a:p>
            <a:pPr>
              <a:buNone/>
            </a:pPr>
            <a:r>
              <a:rPr lang="en-GB" dirty="0" smtClean="0"/>
              <a:t>"Brooklyn Cop"</a:t>
            </a:r>
          </a:p>
          <a:p>
            <a:pPr>
              <a:buNone/>
            </a:pPr>
            <a:r>
              <a:rPr lang="en-GB" dirty="0" smtClean="0"/>
              <a:t>"Hotel Room, 12</a:t>
            </a:r>
            <a:r>
              <a:rPr lang="en-GB" baseline="30000" dirty="0" smtClean="0"/>
              <a:t>th</a:t>
            </a:r>
            <a:r>
              <a:rPr lang="en-GB" dirty="0" smtClean="0"/>
              <a:t> Floor"</a:t>
            </a:r>
            <a:endParaRPr lang="en-GB" dirty="0"/>
          </a:p>
        </p:txBody>
      </p:sp>
      <p:sp>
        <p:nvSpPr>
          <p:cNvPr id="4" name="Date Placeholder 3"/>
          <p:cNvSpPr>
            <a:spLocks noGrp="1"/>
          </p:cNvSpPr>
          <p:nvPr>
            <p:ph type="dt" sz="half" idx="10"/>
          </p:nvPr>
        </p:nvSpPr>
        <p:spPr>
          <a:xfrm>
            <a:off x="5004048" y="6093296"/>
            <a:ext cx="3744416" cy="362818"/>
          </a:xfrm>
        </p:spPr>
        <p:txBody>
          <a:bodyPr/>
          <a:lstStyle/>
          <a:p>
            <a:pPr algn="r"/>
            <a:fld id="{526082BD-F596-4F6B-978A-B87D9A4B9606}" type="datetime1">
              <a:rPr lang="en-GB" sz="2000" smtClean="0"/>
              <a:pPr algn="r"/>
              <a:t>19/08/2013</a:t>
            </a:fld>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81860"/>
            <a:ext cx="5698976" cy="1135777"/>
          </a:xfrm>
        </p:spPr>
        <p:txBody>
          <a:bodyPr>
            <a:normAutofit/>
          </a:bodyPr>
          <a:lstStyle/>
          <a:p>
            <a:pPr algn="l"/>
            <a:r>
              <a:rPr lang="en-GB" sz="2800" dirty="0" smtClean="0"/>
              <a:t>Brooklyn Cop</a:t>
            </a:r>
            <a:endParaRPr lang="en-GB" sz="2800" dirty="0"/>
          </a:p>
        </p:txBody>
      </p:sp>
      <p:sp>
        <p:nvSpPr>
          <p:cNvPr id="3" name="Content Placeholder 2"/>
          <p:cNvSpPr>
            <a:spLocks noGrp="1"/>
          </p:cNvSpPr>
          <p:nvPr>
            <p:ph idx="1"/>
          </p:nvPr>
        </p:nvSpPr>
        <p:spPr>
          <a:xfrm>
            <a:off x="2987824" y="1196752"/>
            <a:ext cx="5626968" cy="5472608"/>
          </a:xfrm>
        </p:spPr>
        <p:txBody>
          <a:bodyPr>
            <a:normAutofit fontScale="47500" lnSpcReduction="20000"/>
          </a:bodyPr>
          <a:lstStyle/>
          <a:p>
            <a:pPr>
              <a:buNone/>
            </a:pPr>
            <a:r>
              <a:rPr lang="en-GB" sz="3400" dirty="0"/>
              <a:t>Built like a gorilla but less timid, </a:t>
            </a:r>
          </a:p>
          <a:p>
            <a:pPr>
              <a:buNone/>
            </a:pPr>
            <a:r>
              <a:rPr lang="en-GB" sz="3400" dirty="0"/>
              <a:t>thick‑</a:t>
            </a:r>
            <a:r>
              <a:rPr lang="en-GB" sz="3400" dirty="0" err="1"/>
              <a:t>fleshed</a:t>
            </a:r>
            <a:r>
              <a:rPr lang="en-GB" sz="3400" dirty="0"/>
              <a:t>, steak‑</a:t>
            </a:r>
            <a:r>
              <a:rPr lang="en-GB" sz="3400" dirty="0" err="1"/>
              <a:t>coloured</a:t>
            </a:r>
            <a:r>
              <a:rPr lang="en-GB" sz="3400" dirty="0"/>
              <a:t>, with two </a:t>
            </a:r>
          </a:p>
          <a:p>
            <a:pPr>
              <a:buNone/>
            </a:pPr>
            <a:r>
              <a:rPr lang="en-GB" sz="3400" dirty="0"/>
              <a:t>hieroglyphs in his face that mean </a:t>
            </a:r>
          </a:p>
          <a:p>
            <a:pPr>
              <a:buNone/>
            </a:pPr>
            <a:r>
              <a:rPr lang="en-GB" sz="3400" dirty="0"/>
              <a:t>trouble, he walks the sidewalk and the </a:t>
            </a:r>
          </a:p>
          <a:p>
            <a:pPr>
              <a:buNone/>
            </a:pPr>
            <a:r>
              <a:rPr lang="en-GB" sz="3400" dirty="0"/>
              <a:t>thin tissue over violence. This morning, </a:t>
            </a:r>
          </a:p>
          <a:p>
            <a:pPr>
              <a:buNone/>
            </a:pPr>
            <a:r>
              <a:rPr lang="en-GB" sz="3400" dirty="0"/>
              <a:t>when he said, "See you, babe" to his wife, </a:t>
            </a:r>
          </a:p>
          <a:p>
            <a:pPr>
              <a:buNone/>
            </a:pPr>
            <a:r>
              <a:rPr lang="en-GB" sz="3400" dirty="0"/>
              <a:t>he hoped it, he truly hoped it. </a:t>
            </a:r>
          </a:p>
          <a:p>
            <a:pPr>
              <a:buNone/>
            </a:pPr>
            <a:r>
              <a:rPr lang="en-GB" sz="3400" dirty="0"/>
              <a:t>He is a gorilla </a:t>
            </a:r>
          </a:p>
          <a:p>
            <a:pPr>
              <a:buNone/>
            </a:pPr>
            <a:r>
              <a:rPr lang="en-GB" sz="3400" dirty="0"/>
              <a:t>to whom "</a:t>
            </a:r>
            <a:r>
              <a:rPr lang="en-GB" sz="3400" dirty="0" err="1"/>
              <a:t>Hiya</a:t>
            </a:r>
            <a:r>
              <a:rPr lang="en-GB" sz="3400" dirty="0"/>
              <a:t>, honey" is no cliché.</a:t>
            </a:r>
          </a:p>
          <a:p>
            <a:pPr>
              <a:buNone/>
            </a:pPr>
            <a:r>
              <a:rPr lang="en-GB" sz="3400" dirty="0"/>
              <a:t> </a:t>
            </a:r>
          </a:p>
          <a:p>
            <a:pPr>
              <a:buNone/>
            </a:pPr>
            <a:r>
              <a:rPr lang="en-GB" sz="3400" dirty="0"/>
              <a:t>Should the tissue tear, should he plunge through </a:t>
            </a:r>
          </a:p>
          <a:p>
            <a:pPr>
              <a:buNone/>
            </a:pPr>
            <a:r>
              <a:rPr lang="en-GB" sz="3400" dirty="0"/>
              <a:t>into violence, what </a:t>
            </a:r>
            <a:r>
              <a:rPr lang="en-GB" sz="3400" dirty="0" err="1"/>
              <a:t>clubbings</a:t>
            </a:r>
            <a:r>
              <a:rPr lang="en-GB" sz="3400" dirty="0"/>
              <a:t>, what </a:t>
            </a:r>
          </a:p>
          <a:p>
            <a:pPr>
              <a:buNone/>
            </a:pPr>
            <a:r>
              <a:rPr lang="en-GB" sz="3400" dirty="0"/>
              <a:t>gunshots between Phoebe's </a:t>
            </a:r>
            <a:r>
              <a:rPr lang="en-GB" sz="3400" dirty="0" err="1"/>
              <a:t>Whamburger</a:t>
            </a:r>
            <a:r>
              <a:rPr lang="en-GB" sz="3400" dirty="0"/>
              <a:t> </a:t>
            </a:r>
          </a:p>
          <a:p>
            <a:pPr>
              <a:buNone/>
            </a:pPr>
            <a:r>
              <a:rPr lang="en-GB" sz="3400" dirty="0"/>
              <a:t>and Louie's Place.</a:t>
            </a:r>
          </a:p>
          <a:p>
            <a:pPr>
              <a:buNone/>
            </a:pPr>
            <a:r>
              <a:rPr lang="en-GB" sz="3400" dirty="0"/>
              <a:t> </a:t>
            </a:r>
          </a:p>
          <a:p>
            <a:pPr>
              <a:buNone/>
            </a:pPr>
            <a:r>
              <a:rPr lang="en-GB" sz="3400" dirty="0"/>
              <a:t>Who would be him, gorilla with a nightstick, </a:t>
            </a:r>
          </a:p>
          <a:p>
            <a:pPr>
              <a:buNone/>
            </a:pPr>
            <a:r>
              <a:rPr lang="en-GB" sz="3400" dirty="0"/>
              <a:t>whose home is a place </a:t>
            </a:r>
          </a:p>
          <a:p>
            <a:pPr>
              <a:buNone/>
            </a:pPr>
            <a:r>
              <a:rPr lang="en-GB" sz="3400" dirty="0"/>
              <a:t>he might, this time, never get back to?</a:t>
            </a:r>
          </a:p>
          <a:p>
            <a:pPr>
              <a:buNone/>
            </a:pPr>
            <a:r>
              <a:rPr lang="en-GB" sz="3400" dirty="0"/>
              <a:t> </a:t>
            </a:r>
          </a:p>
          <a:p>
            <a:pPr>
              <a:buNone/>
            </a:pPr>
            <a:r>
              <a:rPr lang="en-GB" sz="3400" dirty="0"/>
              <a:t>And who would be who have to be </a:t>
            </a:r>
          </a:p>
          <a:p>
            <a:pPr>
              <a:buNone/>
            </a:pPr>
            <a:r>
              <a:rPr lang="en-GB" sz="3400" dirty="0"/>
              <a:t>his victims?</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1628801"/>
            <a:ext cx="6419056" cy="3168352"/>
          </a:xfrm>
        </p:spPr>
        <p:txBody>
          <a:bodyPr>
            <a:normAutofit fontScale="85000" lnSpcReduction="20000"/>
          </a:bodyPr>
          <a:lstStyle/>
          <a:p>
            <a:pPr>
              <a:buNone/>
            </a:pPr>
            <a:r>
              <a:rPr lang="en-GB" sz="2600" dirty="0" smtClean="0"/>
              <a:t>Built like a gorilla but less timid, </a:t>
            </a:r>
          </a:p>
          <a:p>
            <a:pPr>
              <a:buNone/>
            </a:pPr>
            <a:r>
              <a:rPr lang="en-GB" sz="2600" dirty="0" smtClean="0"/>
              <a:t>thick‑</a:t>
            </a:r>
            <a:r>
              <a:rPr lang="en-GB" sz="2600" dirty="0" err="1" smtClean="0"/>
              <a:t>fleshed</a:t>
            </a:r>
            <a:r>
              <a:rPr lang="en-GB" sz="2600" dirty="0" smtClean="0"/>
              <a:t>, steak‑</a:t>
            </a:r>
            <a:r>
              <a:rPr lang="en-GB" sz="2600" dirty="0" err="1" smtClean="0"/>
              <a:t>coloured</a:t>
            </a:r>
            <a:r>
              <a:rPr lang="en-GB" sz="2600" dirty="0" smtClean="0"/>
              <a:t>, with two </a:t>
            </a:r>
          </a:p>
          <a:p>
            <a:pPr>
              <a:buNone/>
            </a:pPr>
            <a:r>
              <a:rPr lang="en-GB" sz="2600" dirty="0" smtClean="0"/>
              <a:t>hieroglyphs in his face that mean </a:t>
            </a:r>
          </a:p>
          <a:p>
            <a:pPr>
              <a:buNone/>
            </a:pPr>
            <a:r>
              <a:rPr lang="en-GB" sz="2600" dirty="0" smtClean="0"/>
              <a:t>trouble, he walks the sidewalk and the </a:t>
            </a:r>
          </a:p>
          <a:p>
            <a:pPr>
              <a:buNone/>
            </a:pPr>
            <a:r>
              <a:rPr lang="en-GB" sz="2600" dirty="0" smtClean="0"/>
              <a:t>thin tissue over violence. This morning, </a:t>
            </a:r>
          </a:p>
          <a:p>
            <a:pPr>
              <a:buNone/>
            </a:pPr>
            <a:r>
              <a:rPr lang="en-GB" sz="2600" dirty="0" smtClean="0"/>
              <a:t>when he said, "See you, babe" to his wife, </a:t>
            </a:r>
          </a:p>
          <a:p>
            <a:pPr>
              <a:buNone/>
            </a:pPr>
            <a:r>
              <a:rPr lang="en-GB" sz="2600" dirty="0" smtClean="0"/>
              <a:t>he hoped it, he truly hoped it. </a:t>
            </a:r>
          </a:p>
          <a:p>
            <a:pPr>
              <a:buNone/>
            </a:pPr>
            <a:r>
              <a:rPr lang="en-GB" sz="2600" dirty="0" smtClean="0"/>
              <a:t>He is a gorilla </a:t>
            </a:r>
          </a:p>
          <a:p>
            <a:pPr>
              <a:buNone/>
            </a:pPr>
            <a:r>
              <a:rPr lang="en-GB" sz="2600" dirty="0" smtClean="0"/>
              <a:t>to whom "</a:t>
            </a:r>
            <a:r>
              <a:rPr lang="en-GB" sz="2600" dirty="0" err="1" smtClean="0"/>
              <a:t>Hiya</a:t>
            </a:r>
            <a:r>
              <a:rPr lang="en-GB" sz="2600" dirty="0" smtClean="0"/>
              <a:t>, honey" is no cliché.</a:t>
            </a:r>
          </a:p>
          <a:p>
            <a:pPr>
              <a:buNone/>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1628801"/>
            <a:ext cx="6419056" cy="3168352"/>
          </a:xfrm>
        </p:spPr>
        <p:txBody>
          <a:bodyPr>
            <a:normAutofit fontScale="85000" lnSpcReduction="20000"/>
          </a:bodyPr>
          <a:lstStyle/>
          <a:p>
            <a:pPr>
              <a:buNone/>
            </a:pPr>
            <a:r>
              <a:rPr lang="en-GB" sz="2800" dirty="0" smtClean="0"/>
              <a:t>Should the tissue tear, should he plunge through </a:t>
            </a:r>
          </a:p>
          <a:p>
            <a:pPr>
              <a:buNone/>
            </a:pPr>
            <a:r>
              <a:rPr lang="en-GB" sz="2800" dirty="0" smtClean="0"/>
              <a:t>into violence, what </a:t>
            </a:r>
            <a:r>
              <a:rPr lang="en-GB" sz="2800" dirty="0" err="1" smtClean="0"/>
              <a:t>clubbings</a:t>
            </a:r>
            <a:r>
              <a:rPr lang="en-GB" sz="2800" dirty="0" smtClean="0"/>
              <a:t>, what </a:t>
            </a:r>
          </a:p>
          <a:p>
            <a:pPr>
              <a:buNone/>
            </a:pPr>
            <a:r>
              <a:rPr lang="en-GB" sz="2800" dirty="0" smtClean="0"/>
              <a:t>gunshots between Phoebe's </a:t>
            </a:r>
            <a:r>
              <a:rPr lang="en-GB" sz="2800" dirty="0" err="1" smtClean="0"/>
              <a:t>Whamburger</a:t>
            </a:r>
            <a:r>
              <a:rPr lang="en-GB" sz="2800" dirty="0" smtClean="0"/>
              <a:t> </a:t>
            </a:r>
          </a:p>
          <a:p>
            <a:pPr>
              <a:buNone/>
            </a:pPr>
            <a:r>
              <a:rPr lang="en-GB" sz="2800" dirty="0" smtClean="0"/>
              <a:t>and Louie's Place.</a:t>
            </a:r>
          </a:p>
          <a:p>
            <a:pPr>
              <a:buNone/>
            </a:pPr>
            <a:r>
              <a:rPr lang="en-GB" sz="2800" dirty="0" smtClean="0"/>
              <a:t> </a:t>
            </a:r>
          </a:p>
          <a:p>
            <a:pPr>
              <a:buNone/>
            </a:pPr>
            <a:r>
              <a:rPr lang="en-GB" sz="2800" dirty="0" smtClean="0"/>
              <a:t>Who would be him, gorilla with a nightstick, </a:t>
            </a:r>
          </a:p>
          <a:p>
            <a:pPr>
              <a:buNone/>
            </a:pPr>
            <a:r>
              <a:rPr lang="en-GB" sz="2800" dirty="0" smtClean="0"/>
              <a:t>whose home is a place </a:t>
            </a:r>
          </a:p>
          <a:p>
            <a:pPr>
              <a:buNone/>
            </a:pPr>
            <a:r>
              <a:rPr lang="en-GB" sz="2800" dirty="0" smtClean="0"/>
              <a:t>he might, this time, never get back to?</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7744" y="2636911"/>
            <a:ext cx="6419056" cy="2160241"/>
          </a:xfrm>
        </p:spPr>
        <p:txBody>
          <a:bodyPr>
            <a:normAutofit/>
          </a:bodyPr>
          <a:lstStyle/>
          <a:p>
            <a:pPr>
              <a:buNone/>
            </a:pPr>
            <a:r>
              <a:rPr lang="en-GB" sz="2800" dirty="0" smtClean="0"/>
              <a:t>And who would be who have to be </a:t>
            </a:r>
          </a:p>
          <a:p>
            <a:pPr>
              <a:buNone/>
            </a:pPr>
            <a:r>
              <a:rPr lang="en-GB" sz="2800" dirty="0" smtClean="0"/>
              <a:t>his victims?</a:t>
            </a:r>
            <a:endParaRPr lang="en-GB"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The poem …</a:t>
            </a:r>
          </a:p>
        </p:txBody>
      </p:sp>
      <p:sp>
        <p:nvSpPr>
          <p:cNvPr id="5123" name="Rectangle 3"/>
          <p:cNvSpPr>
            <a:spLocks noGrp="1" noChangeArrowheads="1"/>
          </p:cNvSpPr>
          <p:nvPr>
            <p:ph type="body" idx="1"/>
          </p:nvPr>
        </p:nvSpPr>
        <p:spPr/>
        <p:txBody>
          <a:bodyPr/>
          <a:lstStyle/>
          <a:p>
            <a:pPr eaLnBrk="1" hangingPunct="1">
              <a:lnSpc>
                <a:spcPct val="90000"/>
              </a:lnSpc>
            </a:pPr>
            <a:r>
              <a:rPr lang="en-GB" sz="2700" smtClean="0"/>
              <a:t>MacCaig describes </a:t>
            </a:r>
          </a:p>
          <a:p>
            <a:pPr lvl="1" eaLnBrk="1" hangingPunct="1">
              <a:lnSpc>
                <a:spcPct val="90000"/>
              </a:lnSpc>
            </a:pPr>
            <a:r>
              <a:rPr lang="en-GB" sz="2200" smtClean="0"/>
              <a:t>the physical appearance of a character from an urban environment.</a:t>
            </a:r>
          </a:p>
          <a:p>
            <a:pPr lvl="1" eaLnBrk="1" hangingPunct="1">
              <a:lnSpc>
                <a:spcPct val="90000"/>
              </a:lnSpc>
            </a:pPr>
            <a:r>
              <a:rPr lang="en-GB" sz="2200" smtClean="0"/>
              <a:t>The character’s psychological profile.</a:t>
            </a:r>
          </a:p>
          <a:p>
            <a:pPr lvl="1" eaLnBrk="1" hangingPunct="1">
              <a:lnSpc>
                <a:spcPct val="90000"/>
              </a:lnSpc>
            </a:pPr>
            <a:r>
              <a:rPr lang="en-GB" sz="2200" smtClean="0"/>
              <a:t>The character’s urban environment.</a:t>
            </a:r>
          </a:p>
          <a:p>
            <a:pPr eaLnBrk="1" hangingPunct="1">
              <a:lnSpc>
                <a:spcPct val="90000"/>
              </a:lnSpc>
            </a:pPr>
            <a:r>
              <a:rPr lang="en-GB" sz="2700" smtClean="0"/>
              <a:t>He writes about the character’s dangerous existence and the violent situations he finds himself embroiled in.</a:t>
            </a:r>
          </a:p>
          <a:p>
            <a:pPr eaLnBrk="1" hangingPunct="1">
              <a:lnSpc>
                <a:spcPct val="90000"/>
              </a:lnSpc>
            </a:pPr>
            <a:r>
              <a:rPr lang="en-GB" sz="2700" smtClean="0"/>
              <a:t>He also suggests that the character is just as dangerous as the criminal? </a:t>
            </a:r>
          </a:p>
          <a:p>
            <a:pPr eaLnBrk="1" hangingPunct="1">
              <a:lnSpc>
                <a:spcPct val="90000"/>
              </a:lnSpc>
            </a:pPr>
            <a:endParaRPr lang="en-GB" sz="2700" smtClean="0"/>
          </a:p>
        </p:txBody>
      </p:sp>
      <p:pic>
        <p:nvPicPr>
          <p:cNvPr id="15365" name="Picture 5" descr="C:\Documents and Settings\john.moffat\Local Settings\Temporary Internet Files\Content.IE5\W1G9S9CX\MC900441726[1].png"/>
          <p:cNvPicPr>
            <a:picLocks noChangeAspect="1" noChangeArrowheads="1"/>
          </p:cNvPicPr>
          <p:nvPr/>
        </p:nvPicPr>
        <p:blipFill>
          <a:blip r:embed="rId2" cstate="print"/>
          <a:srcRect/>
          <a:stretch>
            <a:fillRect/>
          </a:stretch>
        </p:blipFill>
        <p:spPr bwMode="auto">
          <a:xfrm>
            <a:off x="8132440" y="-27384"/>
            <a:ext cx="1011560" cy="10115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dirty="0" smtClean="0"/>
              <a:t>...is about.</a:t>
            </a:r>
          </a:p>
        </p:txBody>
      </p:sp>
      <p:sp>
        <p:nvSpPr>
          <p:cNvPr id="5123" name="Rectangle 3"/>
          <p:cNvSpPr>
            <a:spLocks noGrp="1" noChangeArrowheads="1"/>
          </p:cNvSpPr>
          <p:nvPr>
            <p:ph type="body" idx="1"/>
          </p:nvPr>
        </p:nvSpPr>
        <p:spPr/>
        <p:txBody>
          <a:bodyPr>
            <a:normAutofit lnSpcReduction="10000"/>
          </a:bodyPr>
          <a:lstStyle/>
          <a:p>
            <a:pPr>
              <a:lnSpc>
                <a:spcPct val="90000"/>
              </a:lnSpc>
            </a:pPr>
            <a:r>
              <a:rPr lang="en-US" sz="2700" dirty="0" smtClean="0"/>
              <a:t>Norman </a:t>
            </a:r>
            <a:r>
              <a:rPr lang="en-US" sz="2700" dirty="0" err="1" smtClean="0"/>
              <a:t>MacCaig</a:t>
            </a:r>
            <a:r>
              <a:rPr lang="en-US" sz="2700" dirty="0" smtClean="0"/>
              <a:t> depicts the character of a corrupt, thuggish American cop. A  policeman is meant to inspire trust and is employed to 'serve and protect'. Instead  the, "Gorilla with a nightstick", is insensitive, violent and appears to enjoy the murderous nature of his occupation. </a:t>
            </a:r>
          </a:p>
          <a:p>
            <a:pPr>
              <a:lnSpc>
                <a:spcPct val="90000"/>
              </a:lnSpc>
            </a:pPr>
            <a:r>
              <a:rPr lang="en-US" sz="2700" dirty="0" smtClean="0"/>
              <a:t>However, despite his brutal nature and tough exterior, there is a gentler side to the cop, who loves his wife and fears for his life. The poem asks us to consider the violence that takes place within a city like New York, and whether the cop is partly responsible.</a:t>
            </a:r>
            <a:endParaRPr lang="en-GB" sz="2700" dirty="0" smtClean="0"/>
          </a:p>
        </p:txBody>
      </p:sp>
      <p:pic>
        <p:nvPicPr>
          <p:cNvPr id="15365" name="Picture 5" descr="C:\Documents and Settings\john.moffat\Local Settings\Temporary Internet Files\Content.IE5\W1G9S9CX\MC900441726[1].png"/>
          <p:cNvPicPr>
            <a:picLocks noChangeAspect="1" noChangeArrowheads="1"/>
          </p:cNvPicPr>
          <p:nvPr/>
        </p:nvPicPr>
        <p:blipFill>
          <a:blip r:embed="rId2" cstate="print"/>
          <a:srcRect/>
          <a:stretch>
            <a:fillRect/>
          </a:stretch>
        </p:blipFill>
        <p:spPr bwMode="auto">
          <a:xfrm>
            <a:off x="8132440" y="-27384"/>
            <a:ext cx="1011560" cy="10115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t>Emotions in the poem…</a:t>
            </a:r>
          </a:p>
        </p:txBody>
      </p:sp>
      <p:sp>
        <p:nvSpPr>
          <p:cNvPr id="6147" name="Rectangle 3"/>
          <p:cNvSpPr>
            <a:spLocks noGrp="1" noChangeArrowheads="1"/>
          </p:cNvSpPr>
          <p:nvPr>
            <p:ph type="body" idx="1"/>
          </p:nvPr>
        </p:nvSpPr>
        <p:spPr/>
        <p:txBody>
          <a:bodyPr/>
          <a:lstStyle/>
          <a:p>
            <a:pPr eaLnBrk="1" hangingPunct="1"/>
            <a:r>
              <a:rPr lang="en-GB" sz="2700" smtClean="0"/>
              <a:t>Policeman’s emotions created by the danger and tension of his job.</a:t>
            </a:r>
          </a:p>
          <a:p>
            <a:pPr eaLnBrk="1" hangingPunct="1"/>
            <a:r>
              <a:rPr lang="en-GB" sz="2700" smtClean="0"/>
              <a:t>He is a frightening character, but he has to be to survive the terrors of city life.</a:t>
            </a:r>
          </a:p>
          <a:p>
            <a:pPr eaLnBrk="1" hangingPunct="1"/>
            <a:r>
              <a:rPr lang="en-GB" sz="2700" smtClean="0"/>
              <a:t>Is sympathy felt for both the policeman and his victims?</a:t>
            </a:r>
          </a:p>
          <a:p>
            <a:pPr eaLnBrk="1" hangingPunct="1"/>
            <a:r>
              <a:rPr lang="en-GB" sz="2700" smtClean="0"/>
              <a:t>How does MacCaig feel about the use of violence to prevent violence and uphold the law? Irony?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1960" y="5855918"/>
            <a:ext cx="4210745" cy="1389506"/>
          </a:xfrm>
        </p:spPr>
        <p:txBody>
          <a:bodyPr/>
          <a:lstStyle/>
          <a:p>
            <a:r>
              <a:rPr lang="en-GB" dirty="0" smtClean="0"/>
              <a:t>"Brooklyn Cop"</a:t>
            </a:r>
            <a:endParaRPr lang="en-GB" dirty="0"/>
          </a:p>
        </p:txBody>
      </p:sp>
      <p:sp>
        <p:nvSpPr>
          <p:cNvPr id="5" name="Text Placeholder 4"/>
          <p:cNvSpPr>
            <a:spLocks noGrp="1"/>
          </p:cNvSpPr>
          <p:nvPr>
            <p:ph type="body" idx="1"/>
          </p:nvPr>
        </p:nvSpPr>
        <p:spPr>
          <a:xfrm>
            <a:off x="4211960" y="4355731"/>
            <a:ext cx="4210745" cy="1530399"/>
          </a:xfrm>
        </p:spPr>
        <p:txBody>
          <a:bodyPr>
            <a:normAutofit/>
          </a:bodyPr>
          <a:lstStyle/>
          <a:p>
            <a:r>
              <a:rPr lang="en-GB" sz="3600" dirty="0" smtClean="0"/>
              <a:t>Norman MacCaig</a:t>
            </a:r>
            <a:endParaRPr lang="en-GB" sz="3600" dirty="0"/>
          </a:p>
        </p:txBody>
      </p:sp>
      <p:pic>
        <p:nvPicPr>
          <p:cNvPr id="24578" name="Picture 2" descr="http://2.bp.blogspot.com/_S7U-VKxtMXo/SATgvlfBqPI/AAAAAAAAACU/D_9UQcOxYUw/s1600/j0400393.jpg"/>
          <p:cNvPicPr>
            <a:picLocks noChangeAspect="1" noChangeArrowheads="1"/>
          </p:cNvPicPr>
          <p:nvPr/>
        </p:nvPicPr>
        <p:blipFill>
          <a:blip r:embed="rId2" cstate="print"/>
          <a:srcRect/>
          <a:stretch>
            <a:fillRect/>
          </a:stretch>
        </p:blipFill>
        <p:spPr bwMode="auto">
          <a:xfrm>
            <a:off x="3779912" y="836712"/>
            <a:ext cx="4680520"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Stanza 1</a:t>
            </a:r>
          </a:p>
        </p:txBody>
      </p:sp>
      <p:sp>
        <p:nvSpPr>
          <p:cNvPr id="7171" name="Rectangle 3"/>
          <p:cNvSpPr>
            <a:spLocks noGrp="1" noChangeArrowheads="1"/>
          </p:cNvSpPr>
          <p:nvPr>
            <p:ph type="body" idx="1"/>
          </p:nvPr>
        </p:nvSpPr>
        <p:spPr/>
        <p:txBody>
          <a:bodyPr/>
          <a:lstStyle/>
          <a:p>
            <a:pPr marL="590550" indent="-590550" eaLnBrk="1" hangingPunct="1">
              <a:lnSpc>
                <a:spcPct val="90000"/>
              </a:lnSpc>
              <a:buFont typeface="Wingdings" pitchFamily="2" charset="2"/>
              <a:buAutoNum type="arabicPeriod"/>
            </a:pPr>
            <a:r>
              <a:rPr lang="en-GB" sz="2700" smtClean="0"/>
              <a:t>What does the opening line tell you about the cop?</a:t>
            </a:r>
          </a:p>
          <a:p>
            <a:pPr marL="590550" indent="-590550" eaLnBrk="1" hangingPunct="1">
              <a:lnSpc>
                <a:spcPct val="90000"/>
              </a:lnSpc>
              <a:buFont typeface="Wingdings" pitchFamily="2" charset="2"/>
              <a:buAutoNum type="arabicPeriod"/>
            </a:pPr>
            <a:r>
              <a:rPr lang="en-GB" sz="2700" smtClean="0"/>
              <a:t>What do the phrases ‘thick-fleshed’ and ‘steak coloured’ suggest?</a:t>
            </a:r>
          </a:p>
          <a:p>
            <a:pPr marL="590550" indent="-590550" eaLnBrk="1" hangingPunct="1">
              <a:lnSpc>
                <a:spcPct val="90000"/>
              </a:lnSpc>
              <a:buFont typeface="Wingdings" pitchFamily="2" charset="2"/>
              <a:buAutoNum type="arabicPeriod"/>
            </a:pPr>
            <a:r>
              <a:rPr lang="en-GB" sz="2700" smtClean="0"/>
              <a:t>What could the hieroglyphs refer to?</a:t>
            </a:r>
          </a:p>
          <a:p>
            <a:pPr marL="590550" indent="-590550" eaLnBrk="1" hangingPunct="1">
              <a:lnSpc>
                <a:spcPct val="90000"/>
              </a:lnSpc>
              <a:buFont typeface="Wingdings" pitchFamily="2" charset="2"/>
              <a:buAutoNum type="arabicPeriod"/>
            </a:pPr>
            <a:r>
              <a:rPr lang="en-GB" sz="2700" smtClean="0"/>
              <a:t>What connotations are suggested by ‘thin tissue over violence’?</a:t>
            </a:r>
          </a:p>
          <a:p>
            <a:pPr marL="590550" indent="-590550" eaLnBrk="1" hangingPunct="1">
              <a:lnSpc>
                <a:spcPct val="90000"/>
              </a:lnSpc>
              <a:buFont typeface="Wingdings" pitchFamily="2" charset="2"/>
              <a:buAutoNum type="arabicPeriod"/>
            </a:pPr>
            <a:r>
              <a:rPr lang="en-GB" sz="2700" smtClean="0"/>
              <a:t>What aspects of the first stanza contrast with each other?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Stanza 1 Summary</a:t>
            </a:r>
          </a:p>
        </p:txBody>
      </p:sp>
      <p:sp>
        <p:nvSpPr>
          <p:cNvPr id="8195" name="Rectangle 3"/>
          <p:cNvSpPr>
            <a:spLocks noGrp="1" noChangeArrowheads="1"/>
          </p:cNvSpPr>
          <p:nvPr>
            <p:ph type="body" idx="1"/>
          </p:nvPr>
        </p:nvSpPr>
        <p:spPr/>
        <p:txBody>
          <a:bodyPr/>
          <a:lstStyle/>
          <a:p>
            <a:pPr eaLnBrk="1" hangingPunct="1"/>
            <a:r>
              <a:rPr lang="en-GB" smtClean="0"/>
              <a:t>Describes physical appearance of the cop</a:t>
            </a:r>
          </a:p>
          <a:p>
            <a:pPr lvl="1" eaLnBrk="1" hangingPunct="1"/>
            <a:r>
              <a:rPr lang="en-GB" smtClean="0"/>
              <a:t>Brutish, powerful, aggressive</a:t>
            </a:r>
          </a:p>
          <a:p>
            <a:pPr eaLnBrk="1" hangingPunct="1"/>
            <a:r>
              <a:rPr lang="en-GB" smtClean="0"/>
              <a:t>Suggests a psychological description by reference to home-life and concerns. </a:t>
            </a:r>
          </a:p>
          <a:p>
            <a:pPr eaLnBrk="1" hangingPunct="1"/>
            <a:r>
              <a:rPr lang="en-GB" smtClean="0"/>
              <a:t>Heavy contrast between tough public exterior and domestic, private side of the cop.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211960" y="4355731"/>
            <a:ext cx="4210745" cy="1530399"/>
          </a:xfrm>
        </p:spPr>
        <p:txBody>
          <a:bodyPr>
            <a:normAutofit/>
          </a:bodyPr>
          <a:lstStyle/>
          <a:p>
            <a:r>
              <a:rPr lang="en-GB" sz="3600" b="1" dirty="0" smtClean="0"/>
              <a:t>Norman MacCaig</a:t>
            </a:r>
          </a:p>
          <a:p>
            <a:r>
              <a:rPr lang="en-GB" sz="3600" b="1" dirty="0" smtClean="0"/>
              <a:t>1910 - 1996</a:t>
            </a:r>
            <a:endParaRPr lang="en-GB" sz="3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Stanza 2 Summary</a:t>
            </a:r>
          </a:p>
        </p:txBody>
      </p:sp>
      <p:sp>
        <p:nvSpPr>
          <p:cNvPr id="9219" name="Rectangle 3"/>
          <p:cNvSpPr>
            <a:spLocks noGrp="1" noChangeArrowheads="1"/>
          </p:cNvSpPr>
          <p:nvPr>
            <p:ph type="body" idx="1"/>
          </p:nvPr>
        </p:nvSpPr>
        <p:spPr/>
        <p:txBody>
          <a:bodyPr>
            <a:normAutofit lnSpcReduction="10000"/>
          </a:bodyPr>
          <a:lstStyle/>
          <a:p>
            <a:pPr eaLnBrk="1" hangingPunct="1"/>
            <a:r>
              <a:rPr lang="en-GB" smtClean="0"/>
              <a:t>Extends the tissue metaphor and explores the results of tearing the tissue – exploration of the urban environment</a:t>
            </a:r>
          </a:p>
          <a:p>
            <a:pPr eaLnBrk="1" hangingPunct="1"/>
            <a:r>
              <a:rPr lang="en-GB" smtClean="0"/>
              <a:t>‘Plunge’ – key word, suggests impulsive and reckless aspects of the cop- instigator?</a:t>
            </a:r>
          </a:p>
          <a:p>
            <a:pPr eaLnBrk="1" hangingPunct="1"/>
            <a:r>
              <a:rPr lang="en-GB" smtClean="0"/>
              <a:t>Names of establishments sound sleazy- suggests lack of dignity.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Stanza 3 Summary</a:t>
            </a:r>
          </a:p>
        </p:txBody>
      </p:sp>
      <p:sp>
        <p:nvSpPr>
          <p:cNvPr id="10243" name="Rectangle 3"/>
          <p:cNvSpPr>
            <a:spLocks noGrp="1" noChangeArrowheads="1"/>
          </p:cNvSpPr>
          <p:nvPr>
            <p:ph type="body" idx="1"/>
          </p:nvPr>
        </p:nvSpPr>
        <p:spPr/>
        <p:txBody>
          <a:bodyPr/>
          <a:lstStyle/>
          <a:p>
            <a:pPr eaLnBrk="1" hangingPunct="1"/>
            <a:r>
              <a:rPr lang="en-GB" smtClean="0"/>
              <a:t>Tone changes and moves from descriptive commentary to reflective.</a:t>
            </a:r>
          </a:p>
          <a:p>
            <a:pPr eaLnBrk="1" hangingPunct="1"/>
            <a:r>
              <a:rPr lang="en-GB" smtClean="0"/>
              <a:t>Again gorilla metaphor is extended. </a:t>
            </a:r>
          </a:p>
          <a:p>
            <a:pPr eaLnBrk="1" hangingPunct="1"/>
            <a:r>
              <a:rPr lang="en-GB" smtClean="0"/>
              <a:t>“Home” literal and metaphorical meaning. He might not get home or he might lose his humanity through his constant involvement with violence.</a:t>
            </a:r>
          </a:p>
          <a:p>
            <a:pPr eaLnBrk="1" hangingPunct="1"/>
            <a:endParaRPr lang="en-GB"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Stanza 4 Summary</a:t>
            </a:r>
          </a:p>
        </p:txBody>
      </p:sp>
      <p:sp>
        <p:nvSpPr>
          <p:cNvPr id="11267" name="Rectangle 3"/>
          <p:cNvSpPr>
            <a:spLocks noGrp="1" noChangeArrowheads="1"/>
          </p:cNvSpPr>
          <p:nvPr>
            <p:ph type="body" idx="1"/>
          </p:nvPr>
        </p:nvSpPr>
        <p:spPr/>
        <p:txBody>
          <a:bodyPr/>
          <a:lstStyle/>
          <a:p>
            <a:pPr eaLnBrk="1" hangingPunct="1"/>
            <a:r>
              <a:rPr lang="en-GB" smtClean="0"/>
              <a:t>Reflective tone continues</a:t>
            </a:r>
          </a:p>
          <a:p>
            <a:pPr eaLnBrk="1" hangingPunct="1"/>
            <a:r>
              <a:rPr lang="en-GB" smtClean="0"/>
              <a:t>Suspects/criminals referred to as victims – key to the meaning of the whole poem. </a:t>
            </a:r>
          </a:p>
          <a:p>
            <a:pPr eaLnBrk="1" hangingPunct="1"/>
            <a:r>
              <a:rPr lang="en-GB" smtClean="0"/>
              <a:t>Irony of use of violence in preventing violence. </a:t>
            </a:r>
          </a:p>
          <a:p>
            <a:pPr eaLnBrk="1" hangingPunct="1"/>
            <a:r>
              <a:rPr lang="en-GB" smtClean="0"/>
              <a:t>Pessimistic tone?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1960" y="5855918"/>
            <a:ext cx="4210745" cy="1389506"/>
          </a:xfrm>
        </p:spPr>
        <p:txBody>
          <a:bodyPr/>
          <a:lstStyle/>
          <a:p>
            <a:r>
              <a:rPr lang="en-GB" dirty="0" smtClean="0"/>
              <a:t>"Brooklyn Cop"</a:t>
            </a:r>
            <a:endParaRPr lang="en-GB" dirty="0"/>
          </a:p>
        </p:txBody>
      </p:sp>
      <p:sp>
        <p:nvSpPr>
          <p:cNvPr id="5" name="Text Placeholder 4"/>
          <p:cNvSpPr>
            <a:spLocks noGrp="1"/>
          </p:cNvSpPr>
          <p:nvPr>
            <p:ph type="body" idx="1"/>
          </p:nvPr>
        </p:nvSpPr>
        <p:spPr>
          <a:xfrm>
            <a:off x="4211960" y="4355731"/>
            <a:ext cx="4210745" cy="1530399"/>
          </a:xfrm>
        </p:spPr>
        <p:txBody>
          <a:bodyPr>
            <a:normAutofit/>
          </a:bodyPr>
          <a:lstStyle/>
          <a:p>
            <a:r>
              <a:rPr lang="en-GB" sz="3600" dirty="0" smtClean="0"/>
              <a:t>Norman MacCaig</a:t>
            </a:r>
            <a:endParaRPr lang="en-GB" sz="3600" dirty="0"/>
          </a:p>
        </p:txBody>
      </p:sp>
      <p:pic>
        <p:nvPicPr>
          <p:cNvPr id="24578" name="Picture 2" descr="http://2.bp.blogspot.com/_S7U-VKxtMXo/SATgvlfBqPI/AAAAAAAAACU/D_9UQcOxYUw/s1600/j0400393.jpg"/>
          <p:cNvPicPr>
            <a:picLocks noChangeAspect="1" noChangeArrowheads="1"/>
          </p:cNvPicPr>
          <p:nvPr/>
        </p:nvPicPr>
        <p:blipFill>
          <a:blip r:embed="rId2" cstate="print"/>
          <a:srcRect/>
          <a:stretch>
            <a:fillRect/>
          </a:stretch>
        </p:blipFill>
        <p:spPr bwMode="auto">
          <a:xfrm>
            <a:off x="3779912" y="836712"/>
            <a:ext cx="4680520"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Imagery</a:t>
            </a:r>
            <a:endParaRPr lang="en-GB" dirty="0"/>
          </a:p>
        </p:txBody>
      </p:sp>
      <p:sp>
        <p:nvSpPr>
          <p:cNvPr id="5" name="Content Placeholder 4"/>
          <p:cNvSpPr>
            <a:spLocks noGrp="1"/>
          </p:cNvSpPr>
          <p:nvPr>
            <p:ph idx="1"/>
          </p:nvPr>
        </p:nvSpPr>
        <p:spPr/>
        <p:txBody>
          <a:bodyPr>
            <a:normAutofit fontScale="77500" lnSpcReduction="20000"/>
          </a:bodyPr>
          <a:lstStyle/>
          <a:p>
            <a:r>
              <a:rPr lang="en-US" dirty="0" smtClean="0"/>
              <a:t>“built like a gorilla” - tells us he is big and strong and is a stereotypical image of a New York cop. </a:t>
            </a:r>
          </a:p>
          <a:p>
            <a:r>
              <a:rPr lang="en-US" dirty="0" smtClean="0"/>
              <a:t>“..but less timid”- suggests he is brave, but brutal </a:t>
            </a:r>
          </a:p>
          <a:p>
            <a:r>
              <a:rPr lang="en-US" dirty="0" smtClean="0"/>
              <a:t>“he walks the sidewalk and the thin tissue over violence” - the divide between </a:t>
            </a:r>
            <a:r>
              <a:rPr lang="en-US" dirty="0" err="1" smtClean="0"/>
              <a:t>civilisation</a:t>
            </a:r>
            <a:r>
              <a:rPr lang="en-US" dirty="0" smtClean="0"/>
              <a:t> and violence is only ever paper-thin. </a:t>
            </a:r>
          </a:p>
          <a:p>
            <a:r>
              <a:rPr lang="en-US" dirty="0" smtClean="0"/>
              <a:t>“two hieroglyphs in his face that mean trouble” - he is seeking out violence </a:t>
            </a:r>
            <a:r>
              <a:rPr lang="en-US" dirty="0" err="1" smtClean="0"/>
              <a:t>MacCaig</a:t>
            </a:r>
            <a:r>
              <a:rPr lang="en-US" dirty="0" smtClean="0"/>
              <a:t> uses the simile at the start of the poem, "built like a Gorilla", but towards the end of stanza one he changes the comparison to a metaphor, "he is a gorilla". </a:t>
            </a:r>
          </a:p>
          <a:p>
            <a:r>
              <a:rPr lang="en-US" dirty="0" smtClean="0"/>
              <a:t>This strengthens the image and </a:t>
            </a:r>
            <a:r>
              <a:rPr lang="en-US" dirty="0" err="1" smtClean="0"/>
              <a:t>emphasises</a:t>
            </a:r>
            <a:r>
              <a:rPr lang="en-US" dirty="0" smtClean="0"/>
              <a:t> the savage, bestial and primitive nature of the cop. </a:t>
            </a:r>
            <a:endParaRPr lang="en-GB" dirty="0"/>
          </a:p>
        </p:txBody>
      </p:sp>
      <p:pic>
        <p:nvPicPr>
          <p:cNvPr id="6" name="Picture 5" descr="C:\Documents and Settings\john.moffat\Local Settings\Temporary Internet Files\Content.IE5\W1G9S9CX\MC900441726[1].png"/>
          <p:cNvPicPr>
            <a:picLocks noChangeAspect="1" noChangeArrowheads="1"/>
          </p:cNvPicPr>
          <p:nvPr/>
        </p:nvPicPr>
        <p:blipFill>
          <a:blip r:embed="rId2" cstate="print"/>
          <a:srcRect/>
          <a:stretch>
            <a:fillRect/>
          </a:stretch>
        </p:blipFill>
        <p:spPr bwMode="auto">
          <a:xfrm>
            <a:off x="8132440" y="-27384"/>
            <a:ext cx="1011560" cy="101156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Choice</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“Phoebe’s </a:t>
            </a:r>
            <a:r>
              <a:rPr lang="en-US" dirty="0" err="1" smtClean="0"/>
              <a:t>Whamburger</a:t>
            </a:r>
            <a:r>
              <a:rPr lang="en-US" dirty="0" smtClean="0"/>
              <a:t>” and “Louie’s Place” – sound like they might be mafia diners or places where gangsters might hang out. </a:t>
            </a:r>
          </a:p>
          <a:p>
            <a:r>
              <a:rPr lang="en-US" dirty="0" smtClean="0"/>
              <a:t>"nightstick"- It is significant that </a:t>
            </a:r>
            <a:r>
              <a:rPr lang="en-US" dirty="0" err="1" smtClean="0"/>
              <a:t>MacCaig</a:t>
            </a:r>
            <a:r>
              <a:rPr lang="en-US" dirty="0" smtClean="0"/>
              <a:t> has chosen a nightstick, because stereotypical police would have a gun. The Brooklyn Cop has a nightstick, perhaps because he enjoys being able to use it to violently beat up criminals. </a:t>
            </a:r>
          </a:p>
          <a:p>
            <a:r>
              <a:rPr lang="en-US" dirty="0" smtClean="0"/>
              <a:t>Plunge” - suggests falling quickly. It has connotations of falling, uncontrollably, perhaps from a great height into something terrible, like the “thin tissue” into violence </a:t>
            </a:r>
          </a:p>
          <a:p>
            <a:r>
              <a:rPr lang="en-US" dirty="0" smtClean="0"/>
              <a:t>“honey” - has tender associations, and his fear that his “home is a place he might, this time, never get back to” tells us that he is vulnerable. </a:t>
            </a:r>
            <a:endParaRPr lang="en-GB" dirty="0"/>
          </a:p>
        </p:txBody>
      </p:sp>
      <p:pic>
        <p:nvPicPr>
          <p:cNvPr id="4" name="Picture 3" descr="C:\Documents and Settings\john.moffat\Local Settings\Temporary Internet Files\Content.IE5\W1G9S9CX\MC900441726[1].png"/>
          <p:cNvPicPr>
            <a:picLocks noChangeAspect="1" noChangeArrowheads="1"/>
          </p:cNvPicPr>
          <p:nvPr/>
        </p:nvPicPr>
        <p:blipFill>
          <a:blip r:embed="rId2" cstate="print"/>
          <a:srcRect/>
          <a:stretch>
            <a:fillRect/>
          </a:stretch>
        </p:blipFill>
        <p:spPr bwMode="auto">
          <a:xfrm>
            <a:off x="8132440" y="-27384"/>
            <a:ext cx="1011560" cy="10115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a:t>
            </a:r>
          </a:p>
        </p:txBody>
      </p:sp>
      <p:sp>
        <p:nvSpPr>
          <p:cNvPr id="3" name="Content Placeholder 2"/>
          <p:cNvSpPr>
            <a:spLocks noGrp="1"/>
          </p:cNvSpPr>
          <p:nvPr>
            <p:ph idx="1"/>
          </p:nvPr>
        </p:nvSpPr>
        <p:spPr/>
        <p:txBody>
          <a:bodyPr>
            <a:normAutofit/>
          </a:bodyPr>
          <a:lstStyle/>
          <a:p>
            <a:r>
              <a:rPr lang="en-US" dirty="0" smtClean="0"/>
              <a:t>‘Brooklyn’ tells us that the poem is set in a poorer part of New York, and it is generally known that crime is more common in poorer parts of the city.</a:t>
            </a:r>
          </a:p>
          <a:p>
            <a:r>
              <a:rPr lang="en-US" dirty="0" smtClean="0"/>
              <a:t>The setting </a:t>
            </a:r>
            <a:r>
              <a:rPr lang="en-US" dirty="0" err="1" smtClean="0"/>
              <a:t>emphasises</a:t>
            </a:r>
            <a:r>
              <a:rPr lang="en-US" dirty="0" smtClean="0"/>
              <a:t> the violence and corruption in the poem. </a:t>
            </a:r>
            <a:endParaRPr lang="en-GB" dirty="0"/>
          </a:p>
        </p:txBody>
      </p:sp>
      <p:pic>
        <p:nvPicPr>
          <p:cNvPr id="4" name="Picture 3" descr="C:\Documents and Settings\john.moffat\Local Settings\Temporary Internet Files\Content.IE5\W1G9S9CX\MC900441726[1].png"/>
          <p:cNvPicPr>
            <a:picLocks noChangeAspect="1" noChangeArrowheads="1"/>
          </p:cNvPicPr>
          <p:nvPr/>
        </p:nvPicPr>
        <p:blipFill>
          <a:blip r:embed="rId2" cstate="print"/>
          <a:srcRect/>
          <a:stretch>
            <a:fillRect/>
          </a:stretch>
        </p:blipFill>
        <p:spPr bwMode="auto">
          <a:xfrm>
            <a:off x="8132440" y="-27384"/>
            <a:ext cx="1011560" cy="101156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Complex Character</a:t>
            </a:r>
            <a:endParaRPr lang="en-GB" dirty="0"/>
          </a:p>
        </p:txBody>
      </p:sp>
      <p:sp>
        <p:nvSpPr>
          <p:cNvPr id="3" name="Content Placeholder 2"/>
          <p:cNvSpPr>
            <a:spLocks noGrp="1"/>
          </p:cNvSpPr>
          <p:nvPr>
            <p:ph idx="1"/>
          </p:nvPr>
        </p:nvSpPr>
        <p:spPr/>
        <p:txBody>
          <a:bodyPr>
            <a:normAutofit fontScale="92500"/>
          </a:bodyPr>
          <a:lstStyle/>
          <a:p>
            <a:r>
              <a:rPr lang="en-US" dirty="0" smtClean="0"/>
              <a:t>The poem explores the relevant and important issue of police brutality. Should we feel sympathy for a family man who has been hardened by everyday violence, or instead be disgusted by his brutal policing, which seems to have little effect? </a:t>
            </a:r>
          </a:p>
          <a:p>
            <a:r>
              <a:rPr lang="en-US" dirty="0" smtClean="0"/>
              <a:t>Perhaps you found the poem effective because it describes a realistic character who is both vulnerable, and violent. </a:t>
            </a:r>
            <a:endParaRPr lang="en-GB" dirty="0"/>
          </a:p>
        </p:txBody>
      </p:sp>
      <p:pic>
        <p:nvPicPr>
          <p:cNvPr id="4" name="Picture 3" descr="C:\Documents and Settings\john.moffat\Local Settings\Temporary Internet Files\Content.IE5\W1G9S9CX\MC900441726[1].png"/>
          <p:cNvPicPr>
            <a:picLocks noChangeAspect="1" noChangeArrowheads="1"/>
          </p:cNvPicPr>
          <p:nvPr/>
        </p:nvPicPr>
        <p:blipFill>
          <a:blip r:embed="rId2" cstate="print"/>
          <a:srcRect/>
          <a:stretch>
            <a:fillRect/>
          </a:stretch>
        </p:blipFill>
        <p:spPr bwMode="auto">
          <a:xfrm>
            <a:off x="8132440" y="-27384"/>
            <a:ext cx="1011560" cy="101156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1960" y="5855918"/>
            <a:ext cx="4210745" cy="1389506"/>
          </a:xfrm>
        </p:spPr>
        <p:txBody>
          <a:bodyPr/>
          <a:lstStyle/>
          <a:p>
            <a:r>
              <a:rPr lang="en-GB" dirty="0" smtClean="0"/>
              <a:t>"Brooklyn Cop"</a:t>
            </a:r>
            <a:endParaRPr lang="en-GB" dirty="0"/>
          </a:p>
        </p:txBody>
      </p:sp>
      <p:sp>
        <p:nvSpPr>
          <p:cNvPr id="5" name="Text Placeholder 4"/>
          <p:cNvSpPr>
            <a:spLocks noGrp="1"/>
          </p:cNvSpPr>
          <p:nvPr>
            <p:ph type="body" idx="1"/>
          </p:nvPr>
        </p:nvSpPr>
        <p:spPr>
          <a:xfrm>
            <a:off x="4211960" y="4355731"/>
            <a:ext cx="4210745" cy="1530399"/>
          </a:xfrm>
        </p:spPr>
        <p:txBody>
          <a:bodyPr>
            <a:normAutofit/>
          </a:bodyPr>
          <a:lstStyle/>
          <a:p>
            <a:r>
              <a:rPr lang="en-GB" sz="3600" dirty="0" smtClean="0"/>
              <a:t>Norman MacCaig</a:t>
            </a:r>
            <a:endParaRPr lang="en-GB" sz="3600" dirty="0"/>
          </a:p>
        </p:txBody>
      </p:sp>
      <p:pic>
        <p:nvPicPr>
          <p:cNvPr id="24578" name="Picture 2" descr="http://2.bp.blogspot.com/_S7U-VKxtMXo/SATgvlfBqPI/AAAAAAAAACU/D_9UQcOxYUw/s1600/j0400393.jpg"/>
          <p:cNvPicPr>
            <a:picLocks noChangeAspect="1" noChangeArrowheads="1"/>
          </p:cNvPicPr>
          <p:nvPr/>
        </p:nvPicPr>
        <p:blipFill>
          <a:blip r:embed="rId2" cstate="print"/>
          <a:srcRect/>
          <a:stretch>
            <a:fillRect/>
          </a:stretch>
        </p:blipFill>
        <p:spPr bwMode="auto">
          <a:xfrm>
            <a:off x="3779912" y="836712"/>
            <a:ext cx="4680520"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5063830"/>
            <a:ext cx="4210745" cy="1389506"/>
          </a:xfrm>
        </p:spPr>
        <p:txBody>
          <a:bodyPr/>
          <a:lstStyle/>
          <a:p>
            <a:r>
              <a:rPr lang="en-GB" dirty="0" smtClean="0"/>
              <a:t>Textual Analysis</a:t>
            </a:r>
            <a:endParaRPr lang="en-GB" dirty="0"/>
          </a:p>
        </p:txBody>
      </p:sp>
      <p:sp>
        <p:nvSpPr>
          <p:cNvPr id="3" name="Text Placeholder 2"/>
          <p:cNvSpPr>
            <a:spLocks noGrp="1"/>
          </p:cNvSpPr>
          <p:nvPr>
            <p:ph type="body" idx="1"/>
          </p:nvPr>
        </p:nvSpPr>
        <p:spPr/>
        <p:txBody>
          <a:bodyPr/>
          <a:lstStyle/>
          <a:p>
            <a:endParaRPr lang="en-GB"/>
          </a:p>
        </p:txBody>
      </p:sp>
      <p:pic>
        <p:nvPicPr>
          <p:cNvPr id="4" name="Picture 2" descr="http://2.bp.blogspot.com/_S7U-VKxtMXo/SATgvlfBqPI/AAAAAAAAACU/D_9UQcOxYUw/s1600/j0400393.jpg"/>
          <p:cNvPicPr>
            <a:picLocks noChangeAspect="1" noChangeArrowheads="1"/>
          </p:cNvPicPr>
          <p:nvPr/>
        </p:nvPicPr>
        <p:blipFill>
          <a:blip r:embed="rId2" cstate="print"/>
          <a:srcRect/>
          <a:stretch>
            <a:fillRect/>
          </a:stretch>
        </p:blipFill>
        <p:spPr bwMode="auto">
          <a:xfrm>
            <a:off x="3779912" y="836712"/>
            <a:ext cx="4680520"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Norman MacCaig</a:t>
            </a:r>
            <a:endParaRPr lang="en-GB" dirty="0"/>
          </a:p>
        </p:txBody>
      </p:sp>
      <p:sp>
        <p:nvSpPr>
          <p:cNvPr id="5" name="Content Placeholder 4"/>
          <p:cNvSpPr>
            <a:spLocks noGrp="1"/>
          </p:cNvSpPr>
          <p:nvPr>
            <p:ph idx="1"/>
          </p:nvPr>
        </p:nvSpPr>
        <p:spPr>
          <a:xfrm>
            <a:off x="1619672" y="1628800"/>
            <a:ext cx="7067128" cy="5229200"/>
          </a:xfrm>
        </p:spPr>
        <p:txBody>
          <a:bodyPr>
            <a:noAutofit/>
          </a:bodyPr>
          <a:lstStyle/>
          <a:p>
            <a:r>
              <a:rPr lang="en-US" sz="1400" dirty="0" smtClean="0"/>
              <a:t>Norman </a:t>
            </a:r>
            <a:r>
              <a:rPr lang="en-US" sz="1400" dirty="0" err="1" smtClean="0"/>
              <a:t>MacCaig</a:t>
            </a:r>
            <a:r>
              <a:rPr lang="en-US" sz="1400" dirty="0" smtClean="0"/>
              <a:t> was born in Edinburgh in 1910. </a:t>
            </a:r>
          </a:p>
          <a:p>
            <a:r>
              <a:rPr lang="en-US" sz="1400" dirty="0" err="1" smtClean="0"/>
              <a:t>MacCaig's</a:t>
            </a:r>
            <a:r>
              <a:rPr lang="en-US" sz="1400" dirty="0" smtClean="0"/>
              <a:t> formal education was firmly rooted in the Edinburgh soil: he attended the Royal High School and then Edinburgh University where he studied Classics. He then trained to be a teacher at Moray House in Edinburgh and spent a large part of his life as a primary school teacher. During the war </a:t>
            </a:r>
            <a:r>
              <a:rPr lang="en-US" sz="1400" dirty="0" err="1" smtClean="0"/>
              <a:t>MacCaig</a:t>
            </a:r>
            <a:r>
              <a:rPr lang="en-US" sz="1400" dirty="0" smtClean="0"/>
              <a:t> refused to fight because he did not want to kill people who he felt were just the same as him. He therefore spent time in various prisons and doing </a:t>
            </a:r>
            <a:r>
              <a:rPr lang="en-US" sz="1400" dirty="0" err="1" smtClean="0"/>
              <a:t>landwork</a:t>
            </a:r>
            <a:r>
              <a:rPr lang="en-US" sz="1400" dirty="0" smtClean="0"/>
              <a:t> because of his pacifist views. Having spent years educating young children, </a:t>
            </a:r>
            <a:r>
              <a:rPr lang="en-US" sz="1400" dirty="0" err="1" smtClean="0"/>
              <a:t>MacCaig</a:t>
            </a:r>
            <a:r>
              <a:rPr lang="en-US" sz="1400" dirty="0" smtClean="0"/>
              <a:t> then went on to teach university students when in 1967 he became the first Fellow in Creative Writing at Edinburgh University, and he later held a similar post while teaching at the University of </a:t>
            </a:r>
            <a:r>
              <a:rPr lang="en-US" sz="1400" dirty="0" err="1" smtClean="0"/>
              <a:t>Stirling</a:t>
            </a:r>
            <a:r>
              <a:rPr lang="en-US" sz="1400" dirty="0" smtClean="0"/>
              <a:t>. </a:t>
            </a:r>
          </a:p>
          <a:p>
            <a:r>
              <a:rPr lang="en-US" sz="1400" dirty="0" smtClean="0"/>
              <a:t>As he became older, </a:t>
            </a:r>
            <a:r>
              <a:rPr lang="en-US" sz="1400" dirty="0" err="1" smtClean="0"/>
              <a:t>MacCaig's</a:t>
            </a:r>
            <a:r>
              <a:rPr lang="en-US" sz="1400" dirty="0" smtClean="0"/>
              <a:t> fame spread and he received such </a:t>
            </a:r>
            <a:r>
              <a:rPr lang="en-US" sz="1400" dirty="0" err="1" smtClean="0"/>
              <a:t>honours</a:t>
            </a:r>
            <a:r>
              <a:rPr lang="en-US" sz="1400" dirty="0" smtClean="0"/>
              <a:t> as the O.B.E. and the Queen's Medal for Poetry, yet it was at home in Edinburgh and </a:t>
            </a:r>
            <a:r>
              <a:rPr lang="en-US" sz="1400" dirty="0" err="1" smtClean="0"/>
              <a:t>Assynt</a:t>
            </a:r>
            <a:r>
              <a:rPr lang="en-US" sz="1400" dirty="0" smtClean="0"/>
              <a:t> where he was probably most appreciated. This was evident at his 75th, 80th, and 85th birthday parties when the cream of the Scottish literati and musicians came together for readings and musical performances. </a:t>
            </a:r>
          </a:p>
          <a:p>
            <a:r>
              <a:rPr lang="en-US" sz="1400" dirty="0"/>
              <a:t>He retired in 1978 and enjoyed a long period as a freelance poet. </a:t>
            </a:r>
            <a:r>
              <a:rPr lang="en-US" sz="1400" dirty="0" smtClean="0"/>
              <a:t>Almost </a:t>
            </a:r>
            <a:r>
              <a:rPr lang="en-US" sz="1400" dirty="0"/>
              <a:t>alone among his contemporaries </a:t>
            </a:r>
            <a:r>
              <a:rPr lang="en-US" sz="1400" dirty="0" err="1"/>
              <a:t>MacCaig</a:t>
            </a:r>
            <a:r>
              <a:rPr lang="en-US" sz="1400" dirty="0"/>
              <a:t> wrote virtually nothing but poems, mostly lyric and mostly short but which cumulatively make up an impressive body of work. Whatever his own views on the matter might have been, he is now considered a major writer.</a:t>
            </a:r>
          </a:p>
          <a:p>
            <a:r>
              <a:rPr lang="en-US" sz="1400" dirty="0" smtClean="0"/>
              <a:t>By the time of his death in January 1996, Norman </a:t>
            </a:r>
            <a:r>
              <a:rPr lang="en-US" sz="1400" dirty="0" err="1" smtClean="0"/>
              <a:t>MacCaig</a:t>
            </a:r>
            <a:r>
              <a:rPr lang="en-US" sz="1400" dirty="0" smtClean="0"/>
              <a:t> was known widely as the grand old man of Scottish poetry.</a:t>
            </a:r>
          </a:p>
          <a:p>
            <a:endParaRPr lang="en-GB" dirty="0"/>
          </a:p>
        </p:txBody>
      </p:sp>
      <p:pic>
        <p:nvPicPr>
          <p:cNvPr id="6" name="Picture 4" descr="http://ecx.images-amazon.com/images/I/71tSivbUIAL._SL1500_.jpg"/>
          <p:cNvPicPr>
            <a:picLocks noChangeAspect="1" noChangeArrowheads="1"/>
          </p:cNvPicPr>
          <p:nvPr/>
        </p:nvPicPr>
        <p:blipFill>
          <a:blip r:embed="rId2" cstate="print"/>
          <a:srcRect l="10782" t="3061" r="59568" b="10683"/>
          <a:stretch>
            <a:fillRect/>
          </a:stretch>
        </p:blipFill>
        <p:spPr bwMode="auto">
          <a:xfrm>
            <a:off x="-36512" y="0"/>
            <a:ext cx="1656184"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Stanza One</a:t>
            </a:r>
            <a:endParaRPr lang="en-GB" dirty="0"/>
          </a:p>
        </p:txBody>
      </p:sp>
      <p:sp>
        <p:nvSpPr>
          <p:cNvPr id="5" name="Content Placeholder 4"/>
          <p:cNvSpPr>
            <a:spLocks noGrp="1"/>
          </p:cNvSpPr>
          <p:nvPr>
            <p:ph idx="1"/>
          </p:nvPr>
        </p:nvSpPr>
        <p:spPr/>
        <p:txBody>
          <a:bodyPr>
            <a:normAutofit fontScale="70000" lnSpcReduction="20000"/>
          </a:bodyPr>
          <a:lstStyle/>
          <a:p>
            <a:pPr marL="514350" lvl="0" indent="-514350">
              <a:buFont typeface="+mj-lt"/>
              <a:buAutoNum type="arabicPeriod"/>
            </a:pPr>
            <a:r>
              <a:rPr lang="en-GB" dirty="0"/>
              <a:t>Look at lines 1 – 4.  Do you think that this is a stereotypical image of a policeman?  Choose two quotes, and explain why they make you feel this way. </a:t>
            </a:r>
            <a:r>
              <a:rPr lang="en-GB" b="1" dirty="0"/>
              <a:t>(3)</a:t>
            </a:r>
            <a:endParaRPr lang="en-GB" dirty="0"/>
          </a:p>
          <a:p>
            <a:pPr marL="514350" lvl="0" indent="-514350">
              <a:buFont typeface="+mj-lt"/>
              <a:buAutoNum type="arabicPeriod"/>
            </a:pPr>
            <a:r>
              <a:rPr lang="en-GB" dirty="0" smtClean="0"/>
              <a:t>Quote </a:t>
            </a:r>
            <a:r>
              <a:rPr lang="en-GB" dirty="0"/>
              <a:t>the line that shows that the divide between civilization and violence is only ever paper-thin.  </a:t>
            </a:r>
            <a:r>
              <a:rPr lang="en-GB" b="1" dirty="0"/>
              <a:t>(1)</a:t>
            </a:r>
            <a:endParaRPr lang="en-GB" dirty="0"/>
          </a:p>
          <a:p>
            <a:pPr marL="514350" lvl="0" indent="-514350">
              <a:buFont typeface="+mj-lt"/>
              <a:buAutoNum type="arabicPeriod"/>
            </a:pPr>
            <a:r>
              <a:rPr lang="en-GB" dirty="0" smtClean="0"/>
              <a:t>What </a:t>
            </a:r>
            <a:r>
              <a:rPr lang="en-GB" u="sng" dirty="0"/>
              <a:t>technique</a:t>
            </a:r>
            <a:r>
              <a:rPr lang="en-GB" dirty="0"/>
              <a:t> is this? </a:t>
            </a:r>
            <a:r>
              <a:rPr lang="en-GB" b="1" dirty="0"/>
              <a:t>(1)</a:t>
            </a:r>
            <a:endParaRPr lang="en-GB" dirty="0"/>
          </a:p>
          <a:p>
            <a:pPr marL="514350" lvl="0" indent="-514350">
              <a:buFont typeface="+mj-lt"/>
              <a:buAutoNum type="arabicPeriod"/>
            </a:pPr>
            <a:r>
              <a:rPr lang="en-GB" dirty="0" smtClean="0"/>
              <a:t>Consider </a:t>
            </a:r>
            <a:r>
              <a:rPr lang="en-GB" dirty="0"/>
              <a:t>what you learn about the cop at home.  Quote a line that shows the difference between his personality at work, and that at home.  Explain your answer fully, including how you feel about the character. </a:t>
            </a:r>
            <a:r>
              <a:rPr lang="en-GB" b="1" dirty="0"/>
              <a:t>(3)</a:t>
            </a:r>
            <a:endParaRPr lang="en-GB" dirty="0"/>
          </a:p>
          <a:p>
            <a:pPr marL="514350" lvl="0" indent="-514350">
              <a:buFont typeface="+mj-lt"/>
              <a:buAutoNum type="arabicPeriod"/>
            </a:pPr>
            <a:r>
              <a:rPr lang="en-GB" dirty="0" smtClean="0"/>
              <a:t>The </a:t>
            </a:r>
            <a:r>
              <a:rPr lang="en-GB" dirty="0"/>
              <a:t>poet changes from saying the cop is “like a gorilla” to being “a gorilla”.  Explain fully how the techniques have changed, and why you think the poet does this. </a:t>
            </a:r>
            <a:r>
              <a:rPr lang="en-GB" b="1" dirty="0"/>
              <a:t>(2</a:t>
            </a:r>
            <a:r>
              <a:rPr lang="en-GB" b="1" dirty="0" smtClean="0"/>
              <a:t>)</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Stanza One</a:t>
            </a:r>
            <a:endParaRPr lang="en-GB" dirty="0"/>
          </a:p>
        </p:txBody>
      </p:sp>
      <p:sp>
        <p:nvSpPr>
          <p:cNvPr id="5" name="Content Placeholder 4"/>
          <p:cNvSpPr>
            <a:spLocks noGrp="1"/>
          </p:cNvSpPr>
          <p:nvPr>
            <p:ph idx="1"/>
          </p:nvPr>
        </p:nvSpPr>
        <p:spPr>
          <a:xfrm>
            <a:off x="1619672" y="1628800"/>
            <a:ext cx="7067128" cy="5229200"/>
          </a:xfrm>
        </p:spPr>
        <p:txBody>
          <a:bodyPr>
            <a:normAutofit fontScale="55000" lnSpcReduction="20000"/>
          </a:bodyPr>
          <a:lstStyle/>
          <a:p>
            <a:pPr marL="514350" indent="-514350">
              <a:buFont typeface="+mj-lt"/>
              <a:buAutoNum type="arabicPeriod"/>
            </a:pPr>
            <a:r>
              <a:rPr lang="en-GB" sz="3600" dirty="0" smtClean="0"/>
              <a:t>Stereotypical </a:t>
            </a:r>
            <a:r>
              <a:rPr lang="en-GB" sz="3600" dirty="0"/>
              <a:t>– “built like a gorilla” = he is big and strong / “..but less timid” = brave </a:t>
            </a:r>
            <a:endParaRPr lang="en-GB" sz="3600" dirty="0" smtClean="0"/>
          </a:p>
          <a:p>
            <a:pPr marL="514350" indent="-514350">
              <a:buNone/>
            </a:pPr>
            <a:r>
              <a:rPr lang="en-GB" sz="3600" dirty="0" smtClean="0"/>
              <a:t>	Non-stereotypical </a:t>
            </a:r>
            <a:r>
              <a:rPr lang="en-GB" sz="3600" dirty="0"/>
              <a:t>– “two hieroglyphs in his face that mean trouble” = he is looking for trouble </a:t>
            </a:r>
            <a:r>
              <a:rPr lang="en-GB" sz="3600" i="1" dirty="0"/>
              <a:t>(1 mark for each quote and linked opinion)</a:t>
            </a:r>
            <a:endParaRPr lang="en-GB" sz="3600" dirty="0"/>
          </a:p>
          <a:p>
            <a:pPr marL="514350" indent="-514350">
              <a:buFont typeface="+mj-lt"/>
              <a:buAutoNum type="arabicPeriod" startAt="2"/>
            </a:pPr>
            <a:r>
              <a:rPr lang="en-GB" sz="3600" dirty="0" smtClean="0"/>
              <a:t>“</a:t>
            </a:r>
            <a:r>
              <a:rPr lang="en-GB" sz="3600" dirty="0"/>
              <a:t>he walks the sidewalk and the thin tissue over violence” (</a:t>
            </a:r>
            <a:r>
              <a:rPr lang="en-GB" sz="3600" i="1" dirty="0"/>
              <a:t>1 mark)</a:t>
            </a:r>
            <a:r>
              <a:rPr lang="en-GB" sz="3600" dirty="0"/>
              <a:t> </a:t>
            </a:r>
          </a:p>
          <a:p>
            <a:pPr marL="514350" indent="-514350">
              <a:buFont typeface="+mj-lt"/>
              <a:buAutoNum type="arabicPeriod" startAt="2"/>
            </a:pPr>
            <a:r>
              <a:rPr lang="en-GB" sz="3600" dirty="0"/>
              <a:t> </a:t>
            </a:r>
            <a:r>
              <a:rPr lang="en-GB" sz="3600" dirty="0" smtClean="0"/>
              <a:t>Metaphor</a:t>
            </a:r>
            <a:r>
              <a:rPr lang="en-GB" sz="3600" i="1" dirty="0" smtClean="0"/>
              <a:t> </a:t>
            </a:r>
            <a:r>
              <a:rPr lang="en-GB" sz="3600" i="1" dirty="0"/>
              <a:t>(1 mark)</a:t>
            </a:r>
            <a:endParaRPr lang="en-GB" sz="3600" dirty="0"/>
          </a:p>
          <a:p>
            <a:pPr marL="514350" indent="-514350">
              <a:buFont typeface="+mj-lt"/>
              <a:buAutoNum type="arabicPeriod" startAt="2"/>
            </a:pPr>
            <a:r>
              <a:rPr lang="en-GB" sz="3600" dirty="0"/>
              <a:t> </a:t>
            </a:r>
            <a:r>
              <a:rPr lang="en-GB" sz="3600" dirty="0" smtClean="0"/>
              <a:t>Whilst </a:t>
            </a:r>
            <a:r>
              <a:rPr lang="en-GB" sz="3600" dirty="0"/>
              <a:t>at work, he is fearless and savage.  But he loves his wife and is afraid that he might be killed in the line of duty</a:t>
            </a:r>
            <a:r>
              <a:rPr lang="en-GB" sz="3600" i="1" dirty="0"/>
              <a:t> (1 mar</a:t>
            </a:r>
            <a:r>
              <a:rPr lang="en-GB" sz="3600" dirty="0"/>
              <a:t>k) - “.. when he said ‘see you babe’ to his wife, he hoped it, he truly hoped it” </a:t>
            </a:r>
            <a:r>
              <a:rPr lang="en-GB" sz="3600" i="1" dirty="0"/>
              <a:t>(1 mark).</a:t>
            </a:r>
            <a:r>
              <a:rPr lang="en-GB" sz="3600" dirty="0"/>
              <a:t>  This makes us feel sorry for him because his love for his wife means he is vulnerable. </a:t>
            </a:r>
            <a:r>
              <a:rPr lang="en-GB" sz="3600" i="1" dirty="0"/>
              <a:t>(1 mark)</a:t>
            </a:r>
            <a:endParaRPr lang="en-GB" sz="3600" dirty="0"/>
          </a:p>
          <a:p>
            <a:pPr marL="514350" indent="-514350">
              <a:buFont typeface="+mj-lt"/>
              <a:buAutoNum type="arabicPeriod" startAt="2"/>
            </a:pPr>
            <a:r>
              <a:rPr lang="en-GB" sz="3600" dirty="0"/>
              <a:t> </a:t>
            </a:r>
            <a:r>
              <a:rPr lang="en-GB" sz="3600" dirty="0" smtClean="0"/>
              <a:t>The </a:t>
            </a:r>
            <a:r>
              <a:rPr lang="en-GB" sz="3600" dirty="0"/>
              <a:t>poet uses a simile at the start of the poem, but towards the end of stanza one he changes the comparison to being a metaphor </a:t>
            </a:r>
            <a:r>
              <a:rPr lang="en-GB" sz="3600" i="1" dirty="0"/>
              <a:t>(1 mark)</a:t>
            </a:r>
            <a:r>
              <a:rPr lang="en-GB" sz="3600" dirty="0"/>
              <a:t>.  This strengthens the image and emphasises the savage, bestial and primitive nature of the cop.  </a:t>
            </a:r>
            <a:r>
              <a:rPr lang="en-GB" sz="3600" i="1" dirty="0"/>
              <a:t>(1 mark)</a:t>
            </a:r>
            <a:endParaRPr lang="en-GB" sz="3600"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Stanza Two</a:t>
            </a:r>
            <a:endParaRPr lang="en-GB"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GB" dirty="0" smtClean="0"/>
              <a:t>Think </a:t>
            </a:r>
            <a:r>
              <a:rPr lang="en-GB" dirty="0"/>
              <a:t>about the place names in the poem – what kind of area is he policing? </a:t>
            </a:r>
            <a:r>
              <a:rPr lang="en-GB" b="1" dirty="0"/>
              <a:t>(2)</a:t>
            </a:r>
            <a:endParaRPr lang="en-GB" dirty="0"/>
          </a:p>
          <a:p>
            <a:pPr marL="514350" lvl="0" indent="-514350">
              <a:buFont typeface="+mj-lt"/>
              <a:buAutoNum type="arabicPeriod"/>
            </a:pPr>
            <a:r>
              <a:rPr lang="en-GB" dirty="0" smtClean="0"/>
              <a:t>Explain </a:t>
            </a:r>
            <a:r>
              <a:rPr lang="en-GB" dirty="0"/>
              <a:t>how the word “plunge” is effective.  Include comment on connotation and denotation of the word as well as the structure. </a:t>
            </a:r>
            <a:r>
              <a:rPr lang="en-GB" b="1" dirty="0"/>
              <a:t>(3)</a:t>
            </a:r>
            <a:endParaRPr lang="en-GB" dirty="0"/>
          </a:p>
          <a:p>
            <a:pPr marL="514350" lvl="0" indent="-514350">
              <a:buFont typeface="+mj-lt"/>
              <a:buAutoNum type="arabicPeriod"/>
            </a:pPr>
            <a:r>
              <a:rPr lang="en-GB" dirty="0" smtClean="0"/>
              <a:t>How </a:t>
            </a:r>
            <a:r>
              <a:rPr lang="en-GB" dirty="0"/>
              <a:t>does stanza two remind us of the themes of the poem? </a:t>
            </a:r>
            <a:r>
              <a:rPr lang="en-GB" b="1" dirty="0"/>
              <a:t>(1)</a:t>
            </a:r>
            <a:endParaRPr lang="en-GB" dirty="0"/>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Stanza Two</a:t>
            </a:r>
            <a:endParaRPr lang="en-GB"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GB" dirty="0" smtClean="0"/>
              <a:t>The </a:t>
            </a:r>
            <a:r>
              <a:rPr lang="en-GB" dirty="0"/>
              <a:t>poet mentions “Phoebe’s </a:t>
            </a:r>
            <a:r>
              <a:rPr lang="en-GB" dirty="0" err="1"/>
              <a:t>Whamburger</a:t>
            </a:r>
            <a:r>
              <a:rPr lang="en-GB" dirty="0"/>
              <a:t>” and “Louie’s Place” – these sound like they might be mafia diners or places where gangsters might hang out.  </a:t>
            </a:r>
            <a:r>
              <a:rPr lang="en-GB" i="1" dirty="0"/>
              <a:t>(2 marks for any suitable ideas with evidence)</a:t>
            </a:r>
            <a:endParaRPr lang="en-GB" dirty="0"/>
          </a:p>
          <a:p>
            <a:pPr marL="514350" indent="-514350">
              <a:buFont typeface="+mj-lt"/>
              <a:buAutoNum type="arabicPeriod"/>
            </a:pPr>
            <a:r>
              <a:rPr lang="en-GB" dirty="0" smtClean="0"/>
              <a:t>“</a:t>
            </a:r>
            <a:r>
              <a:rPr lang="en-GB" dirty="0"/>
              <a:t>Plunge” means to fall quickly </a:t>
            </a:r>
            <a:r>
              <a:rPr lang="en-GB" i="1" dirty="0"/>
              <a:t>(1 mark).</a:t>
            </a:r>
            <a:r>
              <a:rPr lang="en-GB" dirty="0"/>
              <a:t>  It has connotations of falling, uncontrollably, perhaps from a great height into something terrible </a:t>
            </a:r>
            <a:r>
              <a:rPr lang="en-GB" i="1" dirty="0"/>
              <a:t>(1 mark).</a:t>
            </a:r>
            <a:r>
              <a:rPr lang="en-GB" dirty="0"/>
              <a:t>  .  The poem highlights the word so that the physical structure of the poem almost mirrors the idea of falling through the “thin tissue” into violence. </a:t>
            </a:r>
            <a:r>
              <a:rPr lang="en-GB" i="1" dirty="0"/>
              <a:t>(1 mark).</a:t>
            </a:r>
            <a:r>
              <a:rPr lang="en-GB" dirty="0"/>
              <a:t>  </a:t>
            </a:r>
          </a:p>
          <a:p>
            <a:pPr marL="514350" indent="-514350">
              <a:buFont typeface="+mj-lt"/>
              <a:buAutoNum type="arabicPeriod"/>
            </a:pPr>
            <a:r>
              <a:rPr lang="en-GB" dirty="0" smtClean="0"/>
              <a:t>Stanza </a:t>
            </a:r>
            <a:r>
              <a:rPr lang="en-GB" dirty="0"/>
              <a:t>two reiterates the theme of violence, and shows how quickly the cop could be thrust from safety into chaos. </a:t>
            </a:r>
            <a:r>
              <a:rPr lang="en-GB" i="1" dirty="0"/>
              <a:t>(1 mark for anything describing how violence is always present in the cop’s world)</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Stanza </a:t>
            </a:r>
            <a:r>
              <a:rPr lang="en-GB" dirty="0" smtClean="0"/>
              <a:t>Three</a:t>
            </a:r>
            <a:endParaRPr lang="en-GB"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GB" dirty="0" smtClean="0"/>
              <a:t>What do you notice about the structure of this stanza? </a:t>
            </a:r>
            <a:r>
              <a:rPr lang="en-GB" b="1" dirty="0" smtClean="0"/>
              <a:t>(1)</a:t>
            </a:r>
            <a:endParaRPr lang="en-GB" dirty="0" smtClean="0"/>
          </a:p>
          <a:p>
            <a:pPr marL="514350" lvl="0" indent="-514350">
              <a:buFont typeface="+mj-lt"/>
              <a:buAutoNum type="arabicPeriod"/>
            </a:pPr>
            <a:r>
              <a:rPr lang="en-GB" dirty="0" smtClean="0"/>
              <a:t>Explain </a:t>
            </a:r>
            <a:r>
              <a:rPr lang="en-GB" dirty="0" smtClean="0"/>
              <a:t>the significance of “gorilla with a nightstick” </a:t>
            </a:r>
            <a:r>
              <a:rPr lang="en-GB" b="1" dirty="0" smtClean="0"/>
              <a:t>(2)</a:t>
            </a:r>
            <a:endParaRPr lang="en-GB" dirty="0" smtClean="0"/>
          </a:p>
          <a:p>
            <a:pPr marL="514350" indent="-514350">
              <a:buFont typeface="+mj-lt"/>
              <a:buAutoNum type="arabicPeriod"/>
            </a:pPr>
            <a:r>
              <a:rPr lang="en-GB" dirty="0" smtClean="0"/>
              <a:t>Show </a:t>
            </a:r>
            <a:r>
              <a:rPr lang="en-GB" dirty="0" smtClean="0"/>
              <a:t>how the poet tries to get us to sympathise with the cop </a:t>
            </a:r>
            <a:r>
              <a:rPr lang="en-GB" b="1" dirty="0" smtClean="0"/>
              <a:t>(4)</a:t>
            </a:r>
            <a:endParaRPr lang="en-GB" dirty="0" smtClean="0"/>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Stanza </a:t>
            </a:r>
            <a:r>
              <a:rPr lang="en-GB" dirty="0" smtClean="0"/>
              <a:t>Three</a:t>
            </a:r>
            <a:endParaRPr lang="en-GB"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GB" dirty="0" smtClean="0"/>
              <a:t>The </a:t>
            </a:r>
            <a:r>
              <a:rPr lang="en-GB" dirty="0" smtClean="0"/>
              <a:t>whole stanza is written as a rhetorical question. </a:t>
            </a:r>
            <a:r>
              <a:rPr lang="en-GB" i="1" dirty="0" smtClean="0"/>
              <a:t>(1 mark)</a:t>
            </a:r>
            <a:endParaRPr lang="en-GB" dirty="0" smtClean="0"/>
          </a:p>
          <a:p>
            <a:pPr marL="514350" indent="-514350">
              <a:buFont typeface="+mj-lt"/>
              <a:buAutoNum type="arabicPeriod"/>
            </a:pPr>
            <a:r>
              <a:rPr lang="en-GB" dirty="0" smtClean="0"/>
              <a:t>The </a:t>
            </a:r>
            <a:r>
              <a:rPr lang="en-GB" dirty="0" smtClean="0"/>
              <a:t>cop is described as a gorilla, which has connotations of being primitive and savage.  It is significant that he has chosen a nightstick, because stereotypical police would have a gun.  The Brooklyn Cop has a nightstick, perhaps because he enjoys being able to use it to violently beat up criminals. </a:t>
            </a:r>
            <a:r>
              <a:rPr lang="en-GB" i="1" dirty="0" smtClean="0"/>
              <a:t>(1 mark)</a:t>
            </a:r>
            <a:r>
              <a:rPr lang="en-GB" dirty="0" smtClean="0"/>
              <a:t>  The poet may also intend it to be a phallic symbol, to emphasise the masculinity of the cop. </a:t>
            </a:r>
            <a:r>
              <a:rPr lang="en-GB" i="1" dirty="0" smtClean="0"/>
              <a:t>(1 mark)</a:t>
            </a:r>
            <a:r>
              <a:rPr lang="en-GB" dirty="0" smtClean="0"/>
              <a:t>  </a:t>
            </a:r>
          </a:p>
          <a:p>
            <a:pPr marL="514350" indent="-514350">
              <a:buFont typeface="+mj-lt"/>
              <a:buAutoNum type="arabicPeriod"/>
            </a:pPr>
            <a:r>
              <a:rPr lang="en-GB" dirty="0" smtClean="0"/>
              <a:t>MacCaig </a:t>
            </a:r>
            <a:r>
              <a:rPr lang="en-GB" dirty="0" smtClean="0"/>
              <a:t>tries to get us to feel sorry for the cop by reminding us that his “home is a place he might, this time, never get back to.”  This is perhaps the only place he is happy and safe and so we sympathise with his dangerous life. </a:t>
            </a:r>
            <a:r>
              <a:rPr lang="en-GB" i="1" dirty="0" smtClean="0"/>
              <a:t>(2 marks)  </a:t>
            </a:r>
            <a:r>
              <a:rPr lang="en-GB" dirty="0" smtClean="0"/>
              <a:t>The poet also asks “who would be him”, which makes the reader consider how hard it would be to live the life the cop does.  (</a:t>
            </a:r>
            <a:r>
              <a:rPr lang="en-GB" i="1" dirty="0" smtClean="0"/>
              <a:t>2 marks</a:t>
            </a:r>
            <a:r>
              <a:rPr lang="en-GB" i="1" dirty="0" smtClean="0"/>
              <a:t>)</a:t>
            </a:r>
            <a:r>
              <a:rPr lang="en-GB" dirty="0" smtClean="0"/>
              <a:t>   </a:t>
            </a:r>
            <a:r>
              <a:rPr lang="en-GB" i="1" dirty="0" smtClean="0"/>
              <a:t>(</a:t>
            </a:r>
            <a:r>
              <a:rPr lang="en-GB" i="1" dirty="0" smtClean="0"/>
              <a:t>1 mark for each quote,1 mark for each reasonable explanation) </a:t>
            </a: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Stanza Four</a:t>
            </a:r>
            <a:endParaRPr lang="en-GB" dirty="0"/>
          </a:p>
        </p:txBody>
      </p:sp>
      <p:sp>
        <p:nvSpPr>
          <p:cNvPr id="3" name="Content Placeholder 2"/>
          <p:cNvSpPr>
            <a:spLocks noGrp="1"/>
          </p:cNvSpPr>
          <p:nvPr>
            <p:ph idx="1"/>
          </p:nvPr>
        </p:nvSpPr>
        <p:spPr/>
        <p:txBody>
          <a:bodyPr/>
          <a:lstStyle/>
          <a:p>
            <a:pPr marL="514350" lvl="0" indent="-514350">
              <a:buFont typeface="+mj-lt"/>
              <a:buAutoNum type="arabicPeriod"/>
            </a:pPr>
            <a:r>
              <a:rPr lang="en-GB" dirty="0" smtClean="0"/>
              <a:t>Who is the poet referring to as “victims”, and why do you think they are referred to as such? </a:t>
            </a:r>
            <a:r>
              <a:rPr lang="en-GB" b="1" dirty="0" smtClean="0"/>
              <a:t>(2)</a:t>
            </a:r>
            <a:endParaRPr lang="en-GB" dirty="0" smtClean="0"/>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Stanza Four</a:t>
            </a:r>
            <a:endParaRPr lang="en-GB" dirty="0"/>
          </a:p>
        </p:txBody>
      </p:sp>
      <p:sp>
        <p:nvSpPr>
          <p:cNvPr id="3" name="Content Placeholder 2"/>
          <p:cNvSpPr>
            <a:spLocks noGrp="1"/>
          </p:cNvSpPr>
          <p:nvPr>
            <p:ph idx="1"/>
          </p:nvPr>
        </p:nvSpPr>
        <p:spPr/>
        <p:txBody>
          <a:bodyPr/>
          <a:lstStyle/>
          <a:p>
            <a:pPr marL="514350" lvl="0" indent="-514350">
              <a:buFont typeface="+mj-lt"/>
              <a:buAutoNum type="arabicPeriod"/>
            </a:pPr>
            <a:r>
              <a:rPr lang="en-GB" dirty="0" smtClean="0"/>
              <a:t>The poet refers to criminals who are caught by the cop as “victims” </a:t>
            </a:r>
            <a:r>
              <a:rPr lang="en-GB" i="1" dirty="0" smtClean="0"/>
              <a:t>(1 mark)</a:t>
            </a:r>
            <a:r>
              <a:rPr lang="en-GB" dirty="0" smtClean="0"/>
              <a:t>, perhaps because the cop serves his own kind of violent justice.</a:t>
            </a:r>
            <a:r>
              <a:rPr lang="en-GB" i="1" dirty="0" smtClean="0"/>
              <a:t> (1 mark)</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Overall</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Why do you think the Brooklyn Cop remains anonymous? </a:t>
            </a:r>
            <a:r>
              <a:rPr lang="en-GB" b="1" dirty="0" smtClean="0"/>
              <a:t>(1</a:t>
            </a:r>
            <a:r>
              <a:rPr lang="en-GB" b="1" dirty="0" smtClean="0"/>
              <a:t>)</a:t>
            </a:r>
          </a:p>
          <a:p>
            <a:pPr marL="514350" indent="-514350">
              <a:buFont typeface="+mj-lt"/>
              <a:buAutoNum type="arabicPeriod"/>
            </a:pPr>
            <a:r>
              <a:rPr lang="en-GB" dirty="0" smtClean="0"/>
              <a:t>How successful do you think this poem is in conveying a complex picture of the cop? </a:t>
            </a:r>
            <a:r>
              <a:rPr lang="en-GB" b="1" dirty="0" smtClean="0"/>
              <a:t>(4)</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Overall</a:t>
            </a:r>
            <a:endParaRPr lang="en-GB"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GB" dirty="0" smtClean="0"/>
              <a:t>I think that not knowing his name emphasises how isolated he is from society, and makes the readers sympathise more with him </a:t>
            </a:r>
            <a:r>
              <a:rPr lang="en-GB" i="1" dirty="0" smtClean="0"/>
              <a:t>(1 mark)</a:t>
            </a:r>
            <a:endParaRPr lang="en-GB" dirty="0" smtClean="0"/>
          </a:p>
          <a:p>
            <a:pPr marL="514350" indent="-514350">
              <a:buFont typeface="+mj-lt"/>
              <a:buAutoNum type="arabicPeriod"/>
            </a:pPr>
            <a:r>
              <a:rPr lang="en-GB" dirty="0" smtClean="0"/>
              <a:t>MacCaig </a:t>
            </a:r>
            <a:r>
              <a:rPr lang="en-GB" dirty="0" smtClean="0"/>
              <a:t>is successful because he presents us with a realistic character.  On one hand, he is almost a comic book superhero: he is “built like a gorilla” – huge and strong, as he bravely “walks the sidewalks and the thin tissue over violence” to keep us safe.  </a:t>
            </a:r>
          </a:p>
          <a:p>
            <a:pPr marL="514350" indent="-514350">
              <a:buNone/>
            </a:pPr>
            <a:r>
              <a:rPr lang="en-GB" dirty="0" smtClean="0"/>
              <a:t>		On </a:t>
            </a:r>
            <a:r>
              <a:rPr lang="en-GB" dirty="0" smtClean="0"/>
              <a:t>the other hand, he has a vicious, violent streak.  He likes brutalising people, and the line “two hieroglyphs in his face that mean trouble” suggests he seeks out fights.  </a:t>
            </a:r>
          </a:p>
          <a:p>
            <a:pPr marL="514350" indent="-514350">
              <a:buNone/>
            </a:pPr>
            <a:r>
              <a:rPr lang="en-GB" dirty="0" smtClean="0"/>
              <a:t>		Yet </a:t>
            </a:r>
            <a:r>
              <a:rPr lang="en-GB" dirty="0" smtClean="0"/>
              <a:t>at the same time, he is tender with his wife, calling her “honey” and his fear that his “home is a place he might, this time, never get back to” tells us that he is vulnerable. </a:t>
            </a:r>
          </a:p>
          <a:p>
            <a:pPr marL="514350" indent="-514350">
              <a:buNone/>
            </a:pPr>
            <a:r>
              <a:rPr lang="en-GB" dirty="0" smtClean="0"/>
              <a:t>	(</a:t>
            </a:r>
            <a:r>
              <a:rPr lang="en-GB" i="1" dirty="0" smtClean="0"/>
              <a:t>two marks each for suitable quote plus explanation)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1960" y="5855918"/>
            <a:ext cx="4210745" cy="1389506"/>
          </a:xfrm>
        </p:spPr>
        <p:txBody>
          <a:bodyPr/>
          <a:lstStyle/>
          <a:p>
            <a:r>
              <a:rPr lang="en-GB" dirty="0" smtClean="0"/>
              <a:t>"Brooklyn Cop"</a:t>
            </a:r>
            <a:endParaRPr lang="en-GB" dirty="0"/>
          </a:p>
        </p:txBody>
      </p:sp>
      <p:sp>
        <p:nvSpPr>
          <p:cNvPr id="5" name="Text Placeholder 4"/>
          <p:cNvSpPr>
            <a:spLocks noGrp="1"/>
          </p:cNvSpPr>
          <p:nvPr>
            <p:ph type="body" idx="1"/>
          </p:nvPr>
        </p:nvSpPr>
        <p:spPr>
          <a:xfrm>
            <a:off x="4211960" y="4355731"/>
            <a:ext cx="4210745" cy="1530399"/>
          </a:xfrm>
        </p:spPr>
        <p:txBody>
          <a:bodyPr>
            <a:normAutofit/>
          </a:bodyPr>
          <a:lstStyle/>
          <a:p>
            <a:r>
              <a:rPr lang="en-GB" sz="3600" dirty="0" smtClean="0"/>
              <a:t>Norman MacCaig</a:t>
            </a:r>
            <a:endParaRPr lang="en-GB" sz="3600" dirty="0"/>
          </a:p>
        </p:txBody>
      </p:sp>
      <p:pic>
        <p:nvPicPr>
          <p:cNvPr id="24578" name="Picture 2" descr="http://2.bp.blogspot.com/_S7U-VKxtMXo/SATgvlfBqPI/AAAAAAAAACU/D_9UQcOxYUw/s1600/j0400393.jpg"/>
          <p:cNvPicPr>
            <a:picLocks noChangeAspect="1" noChangeArrowheads="1"/>
          </p:cNvPicPr>
          <p:nvPr/>
        </p:nvPicPr>
        <p:blipFill>
          <a:blip r:embed="rId2" cstate="print"/>
          <a:srcRect/>
          <a:stretch>
            <a:fillRect/>
          </a:stretch>
        </p:blipFill>
        <p:spPr bwMode="auto">
          <a:xfrm>
            <a:off x="3779912" y="836712"/>
            <a:ext cx="4680520"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Brooklyn Cop:</a:t>
            </a:r>
            <a:br>
              <a:rPr lang="en-GB" dirty="0" smtClean="0"/>
            </a:br>
            <a:r>
              <a:rPr lang="en-GB" dirty="0" smtClean="0"/>
              <a:t>Notes</a:t>
            </a:r>
            <a:endParaRPr lang="en-GB" dirty="0"/>
          </a:p>
        </p:txBody>
      </p:sp>
      <p:sp>
        <p:nvSpPr>
          <p:cNvPr id="5" name="Text Placeholder 4"/>
          <p:cNvSpPr>
            <a:spLocks noGrp="1"/>
          </p:cNvSpPr>
          <p:nvPr>
            <p:ph type="body" idx="1"/>
          </p:nvPr>
        </p:nvSpPr>
        <p:spPr/>
        <p:txBody>
          <a:bodyPr/>
          <a:lstStyle/>
          <a:p>
            <a:endParaRPr lang="en-GB"/>
          </a:p>
        </p:txBody>
      </p:sp>
      <p:pic>
        <p:nvPicPr>
          <p:cNvPr id="6" name="Picture 2" descr="http://2.bp.blogspot.com/_S7U-VKxtMXo/SATgvlfBqPI/AAAAAAAAACU/D_9UQcOxYUw/s1600/j0400393.jpg"/>
          <p:cNvPicPr>
            <a:picLocks noChangeAspect="1" noChangeArrowheads="1"/>
          </p:cNvPicPr>
          <p:nvPr/>
        </p:nvPicPr>
        <p:blipFill>
          <a:blip r:embed="rId2" cstate="print"/>
          <a:srcRect/>
          <a:stretch>
            <a:fillRect/>
          </a:stretch>
        </p:blipFill>
        <p:spPr bwMode="auto">
          <a:xfrm>
            <a:off x="3779912" y="836712"/>
            <a:ext cx="4680520"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Hotel Room, 12</a:t>
            </a:r>
            <a:r>
              <a:rPr lang="en-GB" baseline="30000" dirty="0" smtClean="0"/>
              <a:t>th</a:t>
            </a:r>
            <a:r>
              <a:rPr lang="en-GB" dirty="0" smtClean="0"/>
              <a:t> Floor</a:t>
            </a:r>
            <a:endParaRPr lang="en-GB" dirty="0"/>
          </a:p>
        </p:txBody>
      </p:sp>
      <p:sp>
        <p:nvSpPr>
          <p:cNvPr id="5" name="Text Placeholder 4"/>
          <p:cNvSpPr>
            <a:spLocks noGrp="1"/>
          </p:cNvSpPr>
          <p:nvPr>
            <p:ph type="body" idx="1"/>
          </p:nvPr>
        </p:nvSpPr>
        <p:spPr/>
        <p:txBody>
          <a:bodyPr/>
          <a:lstStyle/>
          <a:p>
            <a:r>
              <a:rPr lang="en-GB" dirty="0" smtClean="0"/>
              <a:t>Norman MacCaig</a:t>
            </a:r>
            <a:endParaRPr lang="en-GB" dirty="0"/>
          </a:p>
        </p:txBody>
      </p:sp>
      <p:pic>
        <p:nvPicPr>
          <p:cNvPr id="1028" name="Picture 4" descr="http://www.9hdw.com/uploads/images/original/2013-07/4075_new-york-skyline-black-and-white.jpg"/>
          <p:cNvPicPr>
            <a:picLocks noChangeAspect="1" noChangeArrowheads="1"/>
          </p:cNvPicPr>
          <p:nvPr/>
        </p:nvPicPr>
        <p:blipFill>
          <a:blip r:embed="rId2" cstate="print"/>
          <a:srcRect/>
          <a:stretch>
            <a:fillRect/>
          </a:stretch>
        </p:blipFill>
        <p:spPr bwMode="auto">
          <a:xfrm>
            <a:off x="3419872" y="476672"/>
            <a:ext cx="5504612"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7784" y="1628801"/>
            <a:ext cx="5112568" cy="3384375"/>
          </a:xfrm>
        </p:spPr>
        <p:txBody>
          <a:bodyPr>
            <a:normAutofit fontScale="85000" lnSpcReduction="10000"/>
          </a:bodyPr>
          <a:lstStyle/>
          <a:p>
            <a:pPr marL="630555">
              <a:spcAft>
                <a:spcPts val="0"/>
              </a:spcAft>
              <a:buNone/>
            </a:pPr>
            <a:r>
              <a:rPr lang="en-GB" sz="2400" dirty="0" smtClean="0">
                <a:ea typeface="Times New Roman"/>
              </a:rPr>
              <a:t>This morning I watched from here</a:t>
            </a:r>
            <a:endParaRPr lang="en-GB" sz="2400" dirty="0" smtClean="0">
              <a:latin typeface="Times New Roman"/>
              <a:ea typeface="Times New Roman"/>
            </a:endParaRPr>
          </a:p>
          <a:p>
            <a:pPr marL="630555">
              <a:spcAft>
                <a:spcPts val="0"/>
              </a:spcAft>
              <a:buNone/>
            </a:pPr>
            <a:r>
              <a:rPr lang="en-GB" sz="2400" dirty="0" smtClean="0">
                <a:ea typeface="Times New Roman"/>
              </a:rPr>
              <a:t>a helicopter skirting like a damaged insect</a:t>
            </a:r>
            <a:endParaRPr lang="en-GB" sz="2400" dirty="0" smtClean="0">
              <a:latin typeface="Times New Roman"/>
              <a:ea typeface="Times New Roman"/>
            </a:endParaRPr>
          </a:p>
          <a:p>
            <a:pPr marL="630555">
              <a:spcAft>
                <a:spcPts val="0"/>
              </a:spcAft>
              <a:buNone/>
            </a:pPr>
            <a:r>
              <a:rPr lang="en-GB" sz="2400" dirty="0" smtClean="0">
                <a:ea typeface="Times New Roman"/>
              </a:rPr>
              <a:t>the Empire State building, that </a:t>
            </a:r>
            <a:endParaRPr lang="en-GB" sz="2400" dirty="0" smtClean="0">
              <a:latin typeface="Times New Roman"/>
              <a:ea typeface="Times New Roman"/>
            </a:endParaRPr>
          </a:p>
          <a:p>
            <a:pPr marL="630555">
              <a:spcAft>
                <a:spcPts val="0"/>
              </a:spcAft>
              <a:buNone/>
            </a:pPr>
            <a:r>
              <a:rPr lang="en-GB" sz="2400" dirty="0" smtClean="0">
                <a:ea typeface="Times New Roman"/>
              </a:rPr>
              <a:t>jumbo size dentist’s drill, and landing</a:t>
            </a:r>
            <a:endParaRPr lang="en-GB" sz="2400" dirty="0" smtClean="0">
              <a:latin typeface="Times New Roman"/>
              <a:ea typeface="Times New Roman"/>
            </a:endParaRPr>
          </a:p>
          <a:p>
            <a:pPr marL="630555">
              <a:spcAft>
                <a:spcPts val="0"/>
              </a:spcAft>
              <a:buNone/>
            </a:pPr>
            <a:r>
              <a:rPr lang="en-GB" sz="2400" dirty="0" smtClean="0">
                <a:ea typeface="Times New Roman"/>
              </a:rPr>
              <a:t>on the roof of the </a:t>
            </a:r>
            <a:r>
              <a:rPr lang="en-GB" sz="2400" dirty="0" err="1" smtClean="0">
                <a:ea typeface="Times New Roman"/>
              </a:rPr>
              <a:t>PanAm</a:t>
            </a:r>
            <a:r>
              <a:rPr lang="en-GB" sz="2400" dirty="0" smtClean="0">
                <a:ea typeface="Times New Roman"/>
              </a:rPr>
              <a:t> skyscraper.</a:t>
            </a:r>
            <a:endParaRPr lang="en-GB" sz="2400" dirty="0" smtClean="0">
              <a:latin typeface="Times New Roman"/>
              <a:ea typeface="Times New Roman"/>
            </a:endParaRPr>
          </a:p>
          <a:p>
            <a:pPr marL="630555">
              <a:spcAft>
                <a:spcPts val="0"/>
              </a:spcAft>
              <a:buNone/>
            </a:pPr>
            <a:r>
              <a:rPr lang="en-GB" sz="2400" dirty="0" smtClean="0">
                <a:ea typeface="Times New Roman"/>
              </a:rPr>
              <a:t>But now Midnight has come in</a:t>
            </a:r>
            <a:endParaRPr lang="en-GB" sz="2400" dirty="0" smtClean="0">
              <a:latin typeface="Times New Roman"/>
              <a:ea typeface="Times New Roman"/>
            </a:endParaRPr>
          </a:p>
          <a:p>
            <a:pPr marL="630555">
              <a:spcAft>
                <a:spcPts val="0"/>
              </a:spcAft>
              <a:buNone/>
            </a:pPr>
            <a:r>
              <a:rPr lang="en-GB" sz="2400" dirty="0" smtClean="0">
                <a:ea typeface="Times New Roman"/>
              </a:rPr>
              <a:t>from foreign places. Its uncivilised darkness</a:t>
            </a:r>
            <a:endParaRPr lang="en-GB" sz="2400" dirty="0" smtClean="0">
              <a:latin typeface="Times New Roman"/>
              <a:ea typeface="Times New Roman"/>
            </a:endParaRPr>
          </a:p>
          <a:p>
            <a:pPr marL="630555">
              <a:spcAft>
                <a:spcPts val="0"/>
              </a:spcAft>
              <a:buNone/>
            </a:pPr>
            <a:r>
              <a:rPr lang="en-GB" sz="2400" dirty="0" smtClean="0">
                <a:ea typeface="Times New Roman"/>
              </a:rPr>
              <a:t>is shot at by a million lit windows, all</a:t>
            </a:r>
            <a:endParaRPr lang="en-GB" sz="2400" dirty="0" smtClean="0">
              <a:latin typeface="Times New Roman"/>
              <a:ea typeface="Times New Roman"/>
            </a:endParaRPr>
          </a:p>
          <a:p>
            <a:pPr marL="630555">
              <a:spcAft>
                <a:spcPts val="0"/>
              </a:spcAft>
              <a:buNone/>
            </a:pPr>
            <a:r>
              <a:rPr lang="en-GB" sz="2400" dirty="0" smtClean="0">
                <a:ea typeface="Times New Roman"/>
              </a:rPr>
              <a:t>ups and </a:t>
            </a:r>
            <a:r>
              <a:rPr lang="en-GB" sz="2400" dirty="0" err="1" smtClean="0">
                <a:ea typeface="Times New Roman"/>
              </a:rPr>
              <a:t>acrosses</a:t>
            </a:r>
            <a:r>
              <a:rPr lang="en-GB" sz="2400" dirty="0" smtClean="0">
                <a:ea typeface="Times New Roman"/>
              </a:rPr>
              <a:t>.</a:t>
            </a:r>
            <a:endParaRPr lang="en-GB" sz="2400" dirty="0" smtClean="0">
              <a:latin typeface="Times New Roman"/>
              <a:ea typeface="Times New Roman"/>
            </a:endParaRPr>
          </a:p>
          <a:p>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7784" y="1628801"/>
            <a:ext cx="6192688" cy="3384375"/>
          </a:xfrm>
        </p:spPr>
        <p:txBody>
          <a:bodyPr>
            <a:normAutofit fontScale="92500"/>
          </a:bodyPr>
          <a:lstStyle/>
          <a:p>
            <a:pPr marL="630555">
              <a:spcAft>
                <a:spcPts val="0"/>
              </a:spcAft>
              <a:buNone/>
            </a:pPr>
            <a:r>
              <a:rPr lang="en-US" sz="2200" dirty="0" smtClean="0">
                <a:ea typeface="Times New Roman"/>
              </a:rPr>
              <a:t>But midnight is not</a:t>
            </a:r>
          </a:p>
          <a:p>
            <a:pPr marL="630555">
              <a:spcAft>
                <a:spcPts val="0"/>
              </a:spcAft>
              <a:buNone/>
            </a:pPr>
            <a:r>
              <a:rPr lang="en-US" sz="2200" dirty="0" smtClean="0">
                <a:ea typeface="Times New Roman"/>
              </a:rPr>
              <a:t>so easily defeated. I lie in bed, between</a:t>
            </a:r>
          </a:p>
          <a:p>
            <a:pPr marL="630555">
              <a:spcAft>
                <a:spcPts val="0"/>
              </a:spcAft>
              <a:buNone/>
            </a:pPr>
            <a:r>
              <a:rPr lang="en-US" sz="2200" dirty="0" smtClean="0">
                <a:ea typeface="Times New Roman"/>
              </a:rPr>
              <a:t>a radio and a television set, and hear</a:t>
            </a:r>
          </a:p>
          <a:p>
            <a:pPr marL="630555">
              <a:spcAft>
                <a:spcPts val="0"/>
              </a:spcAft>
              <a:buNone/>
            </a:pPr>
            <a:r>
              <a:rPr lang="en-US" sz="2200" dirty="0" smtClean="0">
                <a:ea typeface="Times New Roman"/>
              </a:rPr>
              <a:t>the wildest of </a:t>
            </a:r>
            <a:r>
              <a:rPr lang="en-US" sz="2200" dirty="0" err="1" smtClean="0">
                <a:ea typeface="Times New Roman"/>
              </a:rPr>
              <a:t>warwhoops</a:t>
            </a:r>
            <a:r>
              <a:rPr lang="en-US" sz="2200" dirty="0" smtClean="0">
                <a:ea typeface="Times New Roman"/>
              </a:rPr>
              <a:t> continually ululating through</a:t>
            </a:r>
          </a:p>
          <a:p>
            <a:pPr marL="630555">
              <a:spcAft>
                <a:spcPts val="0"/>
              </a:spcAft>
              <a:buNone/>
            </a:pPr>
            <a:r>
              <a:rPr lang="en-US" sz="2200" dirty="0" smtClean="0">
                <a:ea typeface="Times New Roman"/>
              </a:rPr>
              <a:t>the glittering canyons and gulches – </a:t>
            </a:r>
          </a:p>
          <a:p>
            <a:pPr marL="630555">
              <a:spcAft>
                <a:spcPts val="0"/>
              </a:spcAft>
              <a:buNone/>
            </a:pPr>
            <a:r>
              <a:rPr lang="en-US" sz="2200" dirty="0" smtClean="0">
                <a:ea typeface="Times New Roman"/>
              </a:rPr>
              <a:t>police cars and ambulances racing</a:t>
            </a:r>
          </a:p>
          <a:p>
            <a:pPr marL="630555">
              <a:spcAft>
                <a:spcPts val="0"/>
              </a:spcAft>
              <a:buNone/>
            </a:pPr>
            <a:r>
              <a:rPr lang="en-US" sz="2200" dirty="0" smtClean="0">
                <a:ea typeface="Times New Roman"/>
              </a:rPr>
              <a:t>to broken bones, the harsh screaming</a:t>
            </a:r>
          </a:p>
          <a:p>
            <a:pPr marL="630555">
              <a:spcAft>
                <a:spcPts val="0"/>
              </a:spcAft>
              <a:buNone/>
            </a:pPr>
            <a:r>
              <a:rPr lang="en-US" sz="2200" dirty="0" smtClean="0">
                <a:ea typeface="Times New Roman"/>
              </a:rPr>
              <a:t>from coldwater flats, the blood</a:t>
            </a:r>
          </a:p>
          <a:p>
            <a:pPr marL="630555">
              <a:spcAft>
                <a:spcPts val="0"/>
              </a:spcAft>
              <a:buNone/>
            </a:pPr>
            <a:r>
              <a:rPr lang="en-US" sz="2200" dirty="0" smtClean="0">
                <a:ea typeface="Times New Roman"/>
              </a:rPr>
              <a:t>glazed on the sidewalks.</a:t>
            </a:r>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7784" y="3212976"/>
            <a:ext cx="6192688" cy="1800200"/>
          </a:xfrm>
        </p:spPr>
        <p:txBody>
          <a:bodyPr>
            <a:normAutofit/>
          </a:bodyPr>
          <a:lstStyle/>
          <a:p>
            <a:pPr marL="630555">
              <a:spcAft>
                <a:spcPts val="0"/>
              </a:spcAft>
              <a:buNone/>
            </a:pPr>
            <a:r>
              <a:rPr lang="en-US" sz="2200" dirty="0" smtClean="0">
                <a:ea typeface="Times New Roman"/>
              </a:rPr>
              <a:t>The frontier is never</a:t>
            </a:r>
          </a:p>
          <a:p>
            <a:pPr marL="630555">
              <a:spcAft>
                <a:spcPts val="0"/>
              </a:spcAft>
              <a:buNone/>
            </a:pPr>
            <a:r>
              <a:rPr lang="en-US" sz="2200" dirty="0" smtClean="0">
                <a:ea typeface="Times New Roman"/>
              </a:rPr>
              <a:t>somewhere else. And no stockades</a:t>
            </a:r>
          </a:p>
          <a:p>
            <a:pPr marL="630555">
              <a:spcAft>
                <a:spcPts val="0"/>
              </a:spcAft>
              <a:buNone/>
            </a:pPr>
            <a:r>
              <a:rPr lang="en-US" sz="2200" dirty="0" smtClean="0">
                <a:ea typeface="Times New Roman"/>
              </a:rPr>
              <a:t>can keep the midnight out.</a:t>
            </a:r>
          </a:p>
          <a:p>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Hotel Room, 12</a:t>
            </a:r>
            <a:r>
              <a:rPr lang="en-GB" baseline="30000" dirty="0" smtClean="0"/>
              <a:t>th</a:t>
            </a:r>
            <a:r>
              <a:rPr lang="en-GB" dirty="0" smtClean="0"/>
              <a:t> Floor</a:t>
            </a:r>
            <a:endParaRPr lang="en-GB" dirty="0"/>
          </a:p>
        </p:txBody>
      </p:sp>
      <p:sp>
        <p:nvSpPr>
          <p:cNvPr id="5" name="Text Placeholder 4"/>
          <p:cNvSpPr>
            <a:spLocks noGrp="1"/>
          </p:cNvSpPr>
          <p:nvPr>
            <p:ph type="body" idx="1"/>
          </p:nvPr>
        </p:nvSpPr>
        <p:spPr/>
        <p:txBody>
          <a:bodyPr/>
          <a:lstStyle/>
          <a:p>
            <a:r>
              <a:rPr lang="en-GB" dirty="0" smtClean="0"/>
              <a:t>Norman MacCaig</a:t>
            </a:r>
            <a:endParaRPr lang="en-GB" dirty="0"/>
          </a:p>
        </p:txBody>
      </p:sp>
      <p:pic>
        <p:nvPicPr>
          <p:cNvPr id="1028" name="Picture 4" descr="http://www.9hdw.com/uploads/images/original/2013-07/4075_new-york-skyline-black-and-white.jpg"/>
          <p:cNvPicPr>
            <a:picLocks noChangeAspect="1" noChangeArrowheads="1"/>
          </p:cNvPicPr>
          <p:nvPr/>
        </p:nvPicPr>
        <p:blipFill>
          <a:blip r:embed="rId2" cstate="print"/>
          <a:srcRect/>
          <a:stretch>
            <a:fillRect/>
          </a:stretch>
        </p:blipFill>
        <p:spPr bwMode="auto">
          <a:xfrm>
            <a:off x="3419872" y="476672"/>
            <a:ext cx="5504612"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dirty="0" smtClean="0"/>
              <a:t>Background</a:t>
            </a:r>
          </a:p>
        </p:txBody>
      </p:sp>
      <p:sp>
        <p:nvSpPr>
          <p:cNvPr id="4099" name="Rectangle 3"/>
          <p:cNvSpPr>
            <a:spLocks noGrp="1" noChangeArrowheads="1"/>
          </p:cNvSpPr>
          <p:nvPr>
            <p:ph idx="1"/>
          </p:nvPr>
        </p:nvSpPr>
        <p:spPr/>
        <p:txBody>
          <a:bodyPr>
            <a:normAutofit fontScale="92500"/>
          </a:bodyPr>
          <a:lstStyle/>
          <a:p>
            <a:pPr eaLnBrk="1" hangingPunct="1">
              <a:lnSpc>
                <a:spcPct val="90000"/>
              </a:lnSpc>
            </a:pPr>
            <a:r>
              <a:rPr lang="en-GB" dirty="0" smtClean="0"/>
              <a:t>The poem, written in 1968, is based on an experience that MacCaig had in America.</a:t>
            </a:r>
          </a:p>
          <a:p>
            <a:pPr eaLnBrk="1" hangingPunct="1">
              <a:lnSpc>
                <a:spcPct val="90000"/>
              </a:lnSpc>
            </a:pPr>
            <a:r>
              <a:rPr lang="en-GB" b="1" smtClean="0">
                <a:solidFill>
                  <a:schemeClr val="accent2"/>
                </a:solidFill>
              </a:rPr>
              <a:t>Brooklyn</a:t>
            </a:r>
            <a:r>
              <a:rPr lang="en-GB" smtClean="0"/>
              <a:t> was </a:t>
            </a:r>
            <a:r>
              <a:rPr lang="en-GB" dirty="0" smtClean="0"/>
              <a:t>a rough district in New York.</a:t>
            </a:r>
          </a:p>
          <a:p>
            <a:pPr eaLnBrk="1" hangingPunct="1">
              <a:lnSpc>
                <a:spcPct val="90000"/>
              </a:lnSpc>
            </a:pPr>
            <a:r>
              <a:rPr lang="en-GB" b="1" dirty="0" smtClean="0">
                <a:solidFill>
                  <a:schemeClr val="accent2"/>
                </a:solidFill>
              </a:rPr>
              <a:t>Hieroglyphs</a:t>
            </a:r>
            <a:r>
              <a:rPr lang="en-GB" dirty="0" smtClean="0"/>
              <a:t> are sacred symbols used in Egyptian picture writing, but these are now sometimes referred to as things which are difficult to read.</a:t>
            </a:r>
          </a:p>
          <a:p>
            <a:pPr eaLnBrk="1" hangingPunct="1">
              <a:lnSpc>
                <a:spcPct val="90000"/>
              </a:lnSpc>
            </a:pPr>
            <a:r>
              <a:rPr lang="en-GB" b="1" dirty="0" smtClean="0">
                <a:solidFill>
                  <a:schemeClr val="accent2"/>
                </a:solidFill>
              </a:rPr>
              <a:t>Nightstick</a:t>
            </a:r>
            <a:r>
              <a:rPr lang="en-GB" dirty="0" smtClean="0"/>
              <a:t> is an American policeman’s truncheon.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Brooklyn 1968</a:t>
            </a:r>
            <a:endParaRPr lang="en-GB" dirty="0"/>
          </a:p>
        </p:txBody>
      </p:sp>
      <p:pic>
        <p:nvPicPr>
          <p:cNvPr id="26626" name="Picture 2" descr="http://www.infocusgalerie.com/media/galerie/04ben_j._fernandez_brooklyn_1968_aa86f.jpg"/>
          <p:cNvPicPr>
            <a:picLocks noChangeAspect="1" noChangeArrowheads="1"/>
          </p:cNvPicPr>
          <p:nvPr/>
        </p:nvPicPr>
        <p:blipFill>
          <a:blip r:embed="rId2" cstate="print"/>
          <a:srcRect/>
          <a:stretch>
            <a:fillRect/>
          </a:stretch>
        </p:blipFill>
        <p:spPr bwMode="auto">
          <a:xfrm>
            <a:off x="1835697" y="1772816"/>
            <a:ext cx="3129316"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628" name="Picture 4" descr="http://4.bp.blogspot.com/_RkpqrxO_23o/Sz7bPB-b4TI/AAAAAAAAAOk/MG31EgAWaGY/s400/MyrtleAvenueEl-1968-sm.gif"/>
          <p:cNvPicPr>
            <a:picLocks noChangeAspect="1" noChangeArrowheads="1"/>
          </p:cNvPicPr>
          <p:nvPr/>
        </p:nvPicPr>
        <p:blipFill>
          <a:blip r:embed="rId3" cstate="print"/>
          <a:srcRect/>
          <a:stretch>
            <a:fillRect/>
          </a:stretch>
        </p:blipFill>
        <p:spPr bwMode="auto">
          <a:xfrm>
            <a:off x="5148064" y="2348880"/>
            <a:ext cx="3810000" cy="2371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Brooklyn 1968</a:t>
            </a:r>
            <a:endParaRPr lang="en-GB" dirty="0"/>
          </a:p>
        </p:txBody>
      </p:sp>
      <p:pic>
        <p:nvPicPr>
          <p:cNvPr id="47106" name="Picture 2" descr="http://farm6.staticflickr.com/5135/5517854111_f47c25d169_z.jpg"/>
          <p:cNvPicPr>
            <a:picLocks noChangeAspect="1" noChangeArrowheads="1"/>
          </p:cNvPicPr>
          <p:nvPr/>
        </p:nvPicPr>
        <p:blipFill>
          <a:blip r:embed="rId2" cstate="print"/>
          <a:srcRect/>
          <a:stretch>
            <a:fillRect/>
          </a:stretch>
        </p:blipFill>
        <p:spPr bwMode="auto">
          <a:xfrm>
            <a:off x="2195736" y="1628800"/>
            <a:ext cx="6096000" cy="4152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Brooklyn 1968</a:t>
            </a:r>
            <a:endParaRPr lang="en-GB" dirty="0"/>
          </a:p>
        </p:txBody>
      </p:sp>
      <p:pic>
        <p:nvPicPr>
          <p:cNvPr id="48130" name="Picture 2" descr="http://farm6.staticflickr.com/5011/5518447794_8055f75aa0.jpg"/>
          <p:cNvPicPr>
            <a:picLocks noChangeAspect="1" noChangeArrowheads="1"/>
          </p:cNvPicPr>
          <p:nvPr/>
        </p:nvPicPr>
        <p:blipFill>
          <a:blip r:embed="rId2" cstate="print"/>
          <a:srcRect/>
          <a:stretch>
            <a:fillRect/>
          </a:stretch>
        </p:blipFill>
        <p:spPr bwMode="auto">
          <a:xfrm>
            <a:off x="2627784" y="1916832"/>
            <a:ext cx="5579567"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Norman MacCaig Introduces and Reads...</a:t>
            </a:r>
            <a:endParaRPr lang="en-GB" dirty="0"/>
          </a:p>
        </p:txBody>
      </p:sp>
      <p:sp>
        <p:nvSpPr>
          <p:cNvPr id="3" name="Content Placeholder 2"/>
          <p:cNvSpPr>
            <a:spLocks noGrp="1"/>
          </p:cNvSpPr>
          <p:nvPr>
            <p:ph idx="1"/>
          </p:nvPr>
        </p:nvSpPr>
        <p:spPr/>
        <p:txBody>
          <a:bodyPr/>
          <a:lstStyle/>
          <a:p>
            <a:r>
              <a:rPr lang="en-GB" dirty="0" smtClean="0">
                <a:hlinkClick r:id="rId2"/>
              </a:rPr>
              <a:t>http://www.bbc.co.uk/programmes/p00c4kkr</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2263</Words>
  <Application>Microsoft Office PowerPoint</Application>
  <PresentationFormat>On-screen Show (4:3)</PresentationFormat>
  <Paragraphs>197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Higher Still English</vt:lpstr>
      <vt:lpstr>Slide 2</vt:lpstr>
      <vt:lpstr>Norman MacCaig</vt:lpstr>
      <vt:lpstr>"Brooklyn Cop"</vt:lpstr>
      <vt:lpstr>Background</vt:lpstr>
      <vt:lpstr>Brooklyn 1968</vt:lpstr>
      <vt:lpstr>Brooklyn 1968</vt:lpstr>
      <vt:lpstr>Brooklyn 1968</vt:lpstr>
      <vt:lpstr>Norman MacCaig Introduces and Reads...</vt:lpstr>
      <vt:lpstr>Brooklyn Cop</vt:lpstr>
      <vt:lpstr>Slide 11</vt:lpstr>
      <vt:lpstr>Slide 12</vt:lpstr>
      <vt:lpstr>Slide 13</vt:lpstr>
      <vt:lpstr>The poem …</vt:lpstr>
      <vt:lpstr>...is about.</vt:lpstr>
      <vt:lpstr>Emotions in the poem…</vt:lpstr>
      <vt:lpstr>"Brooklyn Cop"</vt:lpstr>
      <vt:lpstr>Stanza 1</vt:lpstr>
      <vt:lpstr>Stanza 1 Summary</vt:lpstr>
      <vt:lpstr>Stanza 2 Summary</vt:lpstr>
      <vt:lpstr>Stanza 3 Summary</vt:lpstr>
      <vt:lpstr>Stanza 4 Summary</vt:lpstr>
      <vt:lpstr>"Brooklyn Cop"</vt:lpstr>
      <vt:lpstr>Imagery</vt:lpstr>
      <vt:lpstr>Word Choice</vt:lpstr>
      <vt:lpstr>Setting</vt:lpstr>
      <vt:lpstr>A Complex Character</vt:lpstr>
      <vt:lpstr>"Brooklyn Cop"</vt:lpstr>
      <vt:lpstr>Textual Analysis</vt:lpstr>
      <vt:lpstr>Stanza One</vt:lpstr>
      <vt:lpstr>Stanza One</vt:lpstr>
      <vt:lpstr>Stanza Two</vt:lpstr>
      <vt:lpstr>Stanza Two</vt:lpstr>
      <vt:lpstr>Stanza Three</vt:lpstr>
      <vt:lpstr>Stanza Three</vt:lpstr>
      <vt:lpstr>Stanza Four</vt:lpstr>
      <vt:lpstr>Stanza Four</vt:lpstr>
      <vt:lpstr>Overall</vt:lpstr>
      <vt:lpstr>Overall</vt:lpstr>
      <vt:lpstr>Brooklyn Cop: Notes</vt:lpstr>
      <vt:lpstr>Slide 41</vt:lpstr>
      <vt:lpstr>Hotel Room, 12th Floor</vt:lpstr>
      <vt:lpstr>Slide 43</vt:lpstr>
      <vt:lpstr>Slide 44</vt:lpstr>
      <vt:lpstr>Slide 45</vt:lpstr>
      <vt:lpstr>Hotel Room, 12th Floor</vt:lpstr>
    </vt:vector>
  </TitlesOfParts>
  <Company>Bathgate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john.moffat</dc:creator>
  <cp:lastModifiedBy>john.moffat</cp:lastModifiedBy>
  <cp:revision>31</cp:revision>
  <dcterms:created xsi:type="dcterms:W3CDTF">2013-06-24T12:55:59Z</dcterms:created>
  <dcterms:modified xsi:type="dcterms:W3CDTF">2013-08-19T14:17:42Z</dcterms:modified>
</cp:coreProperties>
</file>