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diagrams/layout1.xml" ContentType="application/vnd.openxmlformats-officedocument.drawingml.diagram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70" r:id="rId10"/>
    <p:sldId id="264" r:id="rId11"/>
    <p:sldId id="265" r:id="rId12"/>
    <p:sldId id="269" r:id="rId13"/>
    <p:sldId id="271" r:id="rId14"/>
    <p:sldId id="272" r:id="rId15"/>
    <p:sldId id="273" r:id="rId16"/>
    <p:sldId id="266" r:id="rId17"/>
    <p:sldId id="267" r:id="rId18"/>
    <p:sldId id="268" r:id="rId19"/>
    <p:sldId id="275" r:id="rId20"/>
    <p:sldId id="276" r:id="rId21"/>
    <p:sldId id="274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B53E8C-827C-4A2E-93EA-5E304E27A9B5}" type="doc">
      <dgm:prSet loTypeId="urn:microsoft.com/office/officeart/2005/8/layout/radial4" loCatId="relationship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2A0F9E5C-CAE2-446B-B742-53C5B6E03CA7}">
      <dgm:prSet phldrT="[Text]"/>
      <dgm:spPr/>
      <dgm:t>
        <a:bodyPr/>
        <a:lstStyle/>
        <a:p>
          <a:r>
            <a:rPr lang="en-GB" dirty="0" smtClean="0"/>
            <a:t>HORROR</a:t>
          </a:r>
          <a:endParaRPr lang="en-GB" dirty="0"/>
        </a:p>
      </dgm:t>
    </dgm:pt>
    <dgm:pt modelId="{95A19C43-A5C0-4065-8935-87BC29613A7E}" type="parTrans" cxnId="{C2ADD020-78ED-4FA1-94E4-2771B956679F}">
      <dgm:prSet/>
      <dgm:spPr/>
      <dgm:t>
        <a:bodyPr/>
        <a:lstStyle/>
        <a:p>
          <a:endParaRPr lang="en-GB"/>
        </a:p>
      </dgm:t>
    </dgm:pt>
    <dgm:pt modelId="{709E47A9-4E81-4124-8B94-2638EB1ABF4B}" type="sibTrans" cxnId="{C2ADD020-78ED-4FA1-94E4-2771B956679F}">
      <dgm:prSet/>
      <dgm:spPr/>
      <dgm:t>
        <a:bodyPr/>
        <a:lstStyle/>
        <a:p>
          <a:endParaRPr lang="en-GB"/>
        </a:p>
      </dgm:t>
    </dgm:pt>
    <dgm:pt modelId="{E29D0531-8983-4AA7-AC1F-0239631558F7}">
      <dgm:prSet phldrT="[Text]"/>
      <dgm:spPr/>
      <dgm:t>
        <a:bodyPr/>
        <a:lstStyle/>
        <a:p>
          <a:r>
            <a:rPr lang="en-GB" dirty="0" smtClean="0"/>
            <a:t>remote location</a:t>
          </a:r>
          <a:endParaRPr lang="en-GB" dirty="0"/>
        </a:p>
      </dgm:t>
    </dgm:pt>
    <dgm:pt modelId="{D89AD2B8-B9D1-402D-A355-495D9654638F}" type="parTrans" cxnId="{9EDD7765-79A7-4AEE-96DA-E34891CFFEB8}">
      <dgm:prSet/>
      <dgm:spPr/>
      <dgm:t>
        <a:bodyPr/>
        <a:lstStyle/>
        <a:p>
          <a:endParaRPr lang="en-GB"/>
        </a:p>
      </dgm:t>
    </dgm:pt>
    <dgm:pt modelId="{063A5206-29A4-41B1-B957-4D665B2E5CA5}" type="sibTrans" cxnId="{9EDD7765-79A7-4AEE-96DA-E34891CFFEB8}">
      <dgm:prSet/>
      <dgm:spPr/>
      <dgm:t>
        <a:bodyPr/>
        <a:lstStyle/>
        <a:p>
          <a:endParaRPr lang="en-GB"/>
        </a:p>
      </dgm:t>
    </dgm:pt>
    <dgm:pt modelId="{3E784DDE-2C55-4A1E-9DD9-79E13A746E50}">
      <dgm:prSet phldrT="[Text]"/>
      <dgm:spPr/>
      <dgm:t>
        <a:bodyPr/>
        <a:lstStyle/>
        <a:p>
          <a:r>
            <a:rPr lang="en-GB" dirty="0" smtClean="0"/>
            <a:t>blood</a:t>
          </a:r>
          <a:endParaRPr lang="en-GB" dirty="0"/>
        </a:p>
      </dgm:t>
    </dgm:pt>
    <dgm:pt modelId="{F2FCEC8E-62AA-48AC-9D6C-3E730FE060B5}" type="parTrans" cxnId="{500A5CA9-E236-4774-B488-6DB540722F75}">
      <dgm:prSet/>
      <dgm:spPr/>
      <dgm:t>
        <a:bodyPr/>
        <a:lstStyle/>
        <a:p>
          <a:endParaRPr lang="en-GB"/>
        </a:p>
      </dgm:t>
    </dgm:pt>
    <dgm:pt modelId="{460890AB-7B7F-4532-A642-389F3B7CA922}" type="sibTrans" cxnId="{500A5CA9-E236-4774-B488-6DB540722F75}">
      <dgm:prSet/>
      <dgm:spPr/>
      <dgm:t>
        <a:bodyPr/>
        <a:lstStyle/>
        <a:p>
          <a:endParaRPr lang="en-GB"/>
        </a:p>
      </dgm:t>
    </dgm:pt>
    <dgm:pt modelId="{ED59670A-ACF1-432E-8B73-EB246D89401A}">
      <dgm:prSet phldrT="[Text]"/>
      <dgm:spPr/>
      <dgm:t>
        <a:bodyPr/>
        <a:lstStyle/>
        <a:p>
          <a:r>
            <a:rPr lang="en-GB" dirty="0" smtClean="0"/>
            <a:t>darkness</a:t>
          </a:r>
          <a:endParaRPr lang="en-GB" dirty="0"/>
        </a:p>
      </dgm:t>
    </dgm:pt>
    <dgm:pt modelId="{E7CED344-48FD-457C-8AF6-BD2C320CD8A2}" type="parTrans" cxnId="{05BA5D05-FF88-41CD-9E20-C011F6EBA3E5}">
      <dgm:prSet/>
      <dgm:spPr/>
      <dgm:t>
        <a:bodyPr/>
        <a:lstStyle/>
        <a:p>
          <a:endParaRPr lang="en-GB"/>
        </a:p>
      </dgm:t>
    </dgm:pt>
    <dgm:pt modelId="{FDC13C32-FA6B-492C-A452-2DE862D56CF3}" type="sibTrans" cxnId="{05BA5D05-FF88-41CD-9E20-C011F6EBA3E5}">
      <dgm:prSet/>
      <dgm:spPr/>
      <dgm:t>
        <a:bodyPr/>
        <a:lstStyle/>
        <a:p>
          <a:endParaRPr lang="en-GB"/>
        </a:p>
      </dgm:t>
    </dgm:pt>
    <dgm:pt modelId="{7D6FB893-45E4-4F5C-B2F1-7AD988A46A01}" type="pres">
      <dgm:prSet presAssocID="{6DB53E8C-827C-4A2E-93EA-5E304E27A9B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AFC065C-DD7E-46D1-8419-C197A6C55DCC}" type="pres">
      <dgm:prSet presAssocID="{2A0F9E5C-CAE2-446B-B742-53C5B6E03CA7}" presName="centerShape" presStyleLbl="node0" presStyleIdx="0" presStyleCnt="1"/>
      <dgm:spPr/>
      <dgm:t>
        <a:bodyPr/>
        <a:lstStyle/>
        <a:p>
          <a:endParaRPr lang="en-GB"/>
        </a:p>
      </dgm:t>
    </dgm:pt>
    <dgm:pt modelId="{962514A6-959A-4D4D-9AC4-6FC7B514292D}" type="pres">
      <dgm:prSet presAssocID="{D89AD2B8-B9D1-402D-A355-495D9654638F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A564D2A1-DDD4-4EA3-B77B-C013151EA84F}" type="pres">
      <dgm:prSet presAssocID="{E29D0531-8983-4AA7-AC1F-0239631558F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DB2934-A21E-4847-B3A2-738167B7AF45}" type="pres">
      <dgm:prSet presAssocID="{F2FCEC8E-62AA-48AC-9D6C-3E730FE060B5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A4D6490B-D914-4EB2-B792-7215E2E4162B}" type="pres">
      <dgm:prSet presAssocID="{3E784DDE-2C55-4A1E-9DD9-79E13A746E5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8A0E1B-0372-4C55-9F75-FC337F5A8C93}" type="pres">
      <dgm:prSet presAssocID="{E7CED344-48FD-457C-8AF6-BD2C320CD8A2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C0DD2BD2-1282-422B-98A1-91D7D57705B1}" type="pres">
      <dgm:prSet presAssocID="{ED59670A-ACF1-432E-8B73-EB246D89401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7DE7EBA-07E9-4179-8C79-9DAAC34C7F22}" type="presOf" srcId="{2A0F9E5C-CAE2-446B-B742-53C5B6E03CA7}" destId="{DAFC065C-DD7E-46D1-8419-C197A6C55DCC}" srcOrd="0" destOrd="0" presId="urn:microsoft.com/office/officeart/2005/8/layout/radial4"/>
    <dgm:cxn modelId="{05BA5D05-FF88-41CD-9E20-C011F6EBA3E5}" srcId="{2A0F9E5C-CAE2-446B-B742-53C5B6E03CA7}" destId="{ED59670A-ACF1-432E-8B73-EB246D89401A}" srcOrd="2" destOrd="0" parTransId="{E7CED344-48FD-457C-8AF6-BD2C320CD8A2}" sibTransId="{FDC13C32-FA6B-492C-A452-2DE862D56CF3}"/>
    <dgm:cxn modelId="{500A5CA9-E236-4774-B488-6DB540722F75}" srcId="{2A0F9E5C-CAE2-446B-B742-53C5B6E03CA7}" destId="{3E784DDE-2C55-4A1E-9DD9-79E13A746E50}" srcOrd="1" destOrd="0" parTransId="{F2FCEC8E-62AA-48AC-9D6C-3E730FE060B5}" sibTransId="{460890AB-7B7F-4532-A642-389F3B7CA922}"/>
    <dgm:cxn modelId="{450BAC95-9C7A-4F1D-9AD5-9F7CFE370760}" type="presOf" srcId="{F2FCEC8E-62AA-48AC-9D6C-3E730FE060B5}" destId="{89DB2934-A21E-4847-B3A2-738167B7AF45}" srcOrd="0" destOrd="0" presId="urn:microsoft.com/office/officeart/2005/8/layout/radial4"/>
    <dgm:cxn modelId="{352A81CE-E405-45B9-BBCC-247D0220A9EB}" type="presOf" srcId="{E7CED344-48FD-457C-8AF6-BD2C320CD8A2}" destId="{A08A0E1B-0372-4C55-9F75-FC337F5A8C93}" srcOrd="0" destOrd="0" presId="urn:microsoft.com/office/officeart/2005/8/layout/radial4"/>
    <dgm:cxn modelId="{96647711-40B6-4D9A-8ECA-D8B669A34A15}" type="presOf" srcId="{3E784DDE-2C55-4A1E-9DD9-79E13A746E50}" destId="{A4D6490B-D914-4EB2-B792-7215E2E4162B}" srcOrd="0" destOrd="0" presId="urn:microsoft.com/office/officeart/2005/8/layout/radial4"/>
    <dgm:cxn modelId="{DB371015-7AE4-4756-8156-0175E27D00E2}" type="presOf" srcId="{6DB53E8C-827C-4A2E-93EA-5E304E27A9B5}" destId="{7D6FB893-45E4-4F5C-B2F1-7AD988A46A01}" srcOrd="0" destOrd="0" presId="urn:microsoft.com/office/officeart/2005/8/layout/radial4"/>
    <dgm:cxn modelId="{35235963-9E20-4009-8127-54359DF96B6F}" type="presOf" srcId="{ED59670A-ACF1-432E-8B73-EB246D89401A}" destId="{C0DD2BD2-1282-422B-98A1-91D7D57705B1}" srcOrd="0" destOrd="0" presId="urn:microsoft.com/office/officeart/2005/8/layout/radial4"/>
    <dgm:cxn modelId="{9EDD7765-79A7-4AEE-96DA-E34891CFFEB8}" srcId="{2A0F9E5C-CAE2-446B-B742-53C5B6E03CA7}" destId="{E29D0531-8983-4AA7-AC1F-0239631558F7}" srcOrd="0" destOrd="0" parTransId="{D89AD2B8-B9D1-402D-A355-495D9654638F}" sibTransId="{063A5206-29A4-41B1-B957-4D665B2E5CA5}"/>
    <dgm:cxn modelId="{4EE1EF30-FB4A-4A3F-8E8B-5EF43F495923}" type="presOf" srcId="{E29D0531-8983-4AA7-AC1F-0239631558F7}" destId="{A564D2A1-DDD4-4EA3-B77B-C013151EA84F}" srcOrd="0" destOrd="0" presId="urn:microsoft.com/office/officeart/2005/8/layout/radial4"/>
    <dgm:cxn modelId="{4AFEE095-11FB-4034-9634-181E80EA0678}" type="presOf" srcId="{D89AD2B8-B9D1-402D-A355-495D9654638F}" destId="{962514A6-959A-4D4D-9AC4-6FC7B514292D}" srcOrd="0" destOrd="0" presId="urn:microsoft.com/office/officeart/2005/8/layout/radial4"/>
    <dgm:cxn modelId="{C2ADD020-78ED-4FA1-94E4-2771B956679F}" srcId="{6DB53E8C-827C-4A2E-93EA-5E304E27A9B5}" destId="{2A0F9E5C-CAE2-446B-B742-53C5B6E03CA7}" srcOrd="0" destOrd="0" parTransId="{95A19C43-A5C0-4065-8935-87BC29613A7E}" sibTransId="{709E47A9-4E81-4124-8B94-2638EB1ABF4B}"/>
    <dgm:cxn modelId="{73746B08-97F4-4FFB-BC37-9A7FD53570EE}" type="presParOf" srcId="{7D6FB893-45E4-4F5C-B2F1-7AD988A46A01}" destId="{DAFC065C-DD7E-46D1-8419-C197A6C55DCC}" srcOrd="0" destOrd="0" presId="urn:microsoft.com/office/officeart/2005/8/layout/radial4"/>
    <dgm:cxn modelId="{DC69409F-65E7-4BE7-B936-E87CE7C2B6A2}" type="presParOf" srcId="{7D6FB893-45E4-4F5C-B2F1-7AD988A46A01}" destId="{962514A6-959A-4D4D-9AC4-6FC7B514292D}" srcOrd="1" destOrd="0" presId="urn:microsoft.com/office/officeart/2005/8/layout/radial4"/>
    <dgm:cxn modelId="{7B1FEE56-F2EA-45B7-B25B-4D998C16FA49}" type="presParOf" srcId="{7D6FB893-45E4-4F5C-B2F1-7AD988A46A01}" destId="{A564D2A1-DDD4-4EA3-B77B-C013151EA84F}" srcOrd="2" destOrd="0" presId="urn:microsoft.com/office/officeart/2005/8/layout/radial4"/>
    <dgm:cxn modelId="{C0909D6B-6DE4-4699-B790-D6C39E02575B}" type="presParOf" srcId="{7D6FB893-45E4-4F5C-B2F1-7AD988A46A01}" destId="{89DB2934-A21E-4847-B3A2-738167B7AF45}" srcOrd="3" destOrd="0" presId="urn:microsoft.com/office/officeart/2005/8/layout/radial4"/>
    <dgm:cxn modelId="{C39E3F4A-15BB-4D90-AED3-0C0A1117BE55}" type="presParOf" srcId="{7D6FB893-45E4-4F5C-B2F1-7AD988A46A01}" destId="{A4D6490B-D914-4EB2-B792-7215E2E4162B}" srcOrd="4" destOrd="0" presId="urn:microsoft.com/office/officeart/2005/8/layout/radial4"/>
    <dgm:cxn modelId="{99DF50E7-6457-4F00-9FEF-4CDB7496EA88}" type="presParOf" srcId="{7D6FB893-45E4-4F5C-B2F1-7AD988A46A01}" destId="{A08A0E1B-0372-4C55-9F75-FC337F5A8C93}" srcOrd="5" destOrd="0" presId="urn:microsoft.com/office/officeart/2005/8/layout/radial4"/>
    <dgm:cxn modelId="{9333E8BA-7C9E-4A2F-B539-D7712AFD8108}" type="presParOf" srcId="{7D6FB893-45E4-4F5C-B2F1-7AD988A46A01}" destId="{C0DD2BD2-1282-422B-98A1-91D7D57705B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FC065C-DD7E-46D1-8419-C197A6C55DCC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HORROR</a:t>
          </a:r>
          <a:endParaRPr lang="en-GB" sz="2500" kern="1200" dirty="0"/>
        </a:p>
      </dsp:txBody>
      <dsp:txXfrm>
        <a:off x="3083005" y="2461550"/>
        <a:ext cx="2063588" cy="2063588"/>
      </dsp:txXfrm>
    </dsp:sp>
    <dsp:sp modelId="{962514A6-959A-4D4D-9AC4-6FC7B514292D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564D2A1-DDD4-4EA3-B77B-C013151EA84F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remote location</a:t>
          </a:r>
          <a:endParaRPr lang="en-GB" sz="3400" kern="1200" dirty="0"/>
        </a:p>
      </dsp:txBody>
      <dsp:txXfrm>
        <a:off x="916039" y="1155731"/>
        <a:ext cx="1960408" cy="1568327"/>
      </dsp:txXfrm>
    </dsp:sp>
    <dsp:sp modelId="{89DB2934-A21E-4847-B3A2-738167B7AF45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7334"/>
                <a:satOff val="-4629"/>
                <a:lumOff val="21409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-27334"/>
                <a:satOff val="-4629"/>
                <a:lumOff val="21409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-27334"/>
                <a:satOff val="-4629"/>
                <a:lumOff val="2140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4D6490B-D914-4EB2-B792-7215E2E4162B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-27656"/>
                <a:satOff val="-5606"/>
                <a:lumOff val="30834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blood</a:t>
          </a:r>
          <a:endParaRPr lang="en-GB" sz="3400" kern="1200" dirty="0"/>
        </a:p>
      </dsp:txBody>
      <dsp:txXfrm>
        <a:off x="3134595" y="824"/>
        <a:ext cx="1960408" cy="1568327"/>
      </dsp:txXfrm>
    </dsp:sp>
    <dsp:sp modelId="{A08A0E1B-0372-4C55-9F75-FC337F5A8C93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7334"/>
                <a:satOff val="-4629"/>
                <a:lumOff val="21409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-27334"/>
                <a:satOff val="-4629"/>
                <a:lumOff val="21409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-27334"/>
                <a:satOff val="-4629"/>
                <a:lumOff val="2140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0DD2BD2-1282-422B-98A1-91D7D57705B1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-27656"/>
                <a:satOff val="-5606"/>
                <a:lumOff val="30834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darkness</a:t>
          </a:r>
          <a:endParaRPr lang="en-GB" sz="3400" kern="1200" dirty="0"/>
        </a:p>
      </dsp:txBody>
      <dsp:txXfrm>
        <a:off x="5353151" y="1155731"/>
        <a:ext cx="1960408" cy="1568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F4E9D-FF14-4B0F-9A4B-5D33233C5783}" type="datetimeFigureOut">
              <a:rPr lang="en-US"/>
              <a:pPr>
                <a:defRPr/>
              </a:pPr>
              <a:t>11/13/2013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01D83-F786-4B5D-94D9-79ADB0FB60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C274C-E0D1-4065-8B66-39FCE7078386}" type="datetimeFigureOut">
              <a:rPr lang="en-US"/>
              <a:pPr>
                <a:defRPr/>
              </a:pPr>
              <a:t>11/13/2013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3482-34AF-493D-BC62-DB2061B094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8AB49-4FC8-4C05-920B-8F0F0A13EAE9}" type="datetimeFigureOut">
              <a:rPr lang="en-US"/>
              <a:pPr>
                <a:defRPr/>
              </a:pPr>
              <a:t>11/13/2013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3087-CD03-4F7A-956A-0F4222DD55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C7916-ECE4-49B2-BAE9-8A0D4847CF1A}" type="datetimeFigureOut">
              <a:rPr lang="en-US"/>
              <a:pPr>
                <a:defRPr/>
              </a:pPr>
              <a:t>11/13/2013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2E22D-F706-424E-814F-80B08C05AD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2162-DC48-49EC-8B3B-8F563F3FC2C8}" type="datetimeFigureOut">
              <a:rPr lang="en-US"/>
              <a:pPr>
                <a:defRPr/>
              </a:pPr>
              <a:t>11/13/2013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74B6A-0C4F-4BD2-81FA-7157ECAC5E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FA91F-5FC2-4E00-A09D-64EC82A25E9E}" type="datetimeFigureOut">
              <a:rPr lang="en-US"/>
              <a:pPr>
                <a:defRPr/>
              </a:pPr>
              <a:t>11/13/2013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1464B-ADD8-46FC-8E17-1CFC359729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92AE3-36C9-4596-90C6-C3887EFF4CE4}" type="datetimeFigureOut">
              <a:rPr lang="en-US"/>
              <a:pPr>
                <a:defRPr/>
              </a:pPr>
              <a:t>11/13/2013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0C7CD-7ADD-4144-8D73-05774CEBBE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A2A97-394E-4F7F-A831-EAD9FA56FBAD}" type="datetimeFigureOut">
              <a:rPr lang="en-US"/>
              <a:pPr>
                <a:defRPr/>
              </a:pPr>
              <a:t>11/13/2013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68897-E5A0-43C3-AD08-6BD49BCD0D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2693F-2EBF-4207-984B-4200C719BD54}" type="datetimeFigureOut">
              <a:rPr lang="en-US"/>
              <a:pPr>
                <a:defRPr/>
              </a:pPr>
              <a:t>11/13/2013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44453-B6C1-400D-A2FB-0A5A896870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1DE13-9FE3-4B30-A0EB-5646EA2A7217}" type="datetimeFigureOut">
              <a:rPr lang="en-US"/>
              <a:pPr>
                <a:defRPr/>
              </a:pPr>
              <a:t>11/13/2013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6E422-5768-44EA-9013-D79711742E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A6ECB-C3B1-4642-B8FB-F19DB9F52FBD}" type="datetimeFigureOut">
              <a:rPr lang="en-US"/>
              <a:pPr>
                <a:defRPr/>
              </a:pPr>
              <a:t>11/13/2013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3476B-F766-441D-B002-F157B2486B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1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2F9E3-0C29-4C6F-977C-205B55DE74C8}" type="datetimeFigureOut">
              <a:rPr lang="en-US"/>
              <a:pPr>
                <a:defRPr/>
              </a:pPr>
              <a:t>11/13/2013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7D8493-9B1E-43BD-9112-635272FED0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b="1" smtClean="0"/>
              <a:t>Children of Men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Directed by Alfonso Cuarón 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Opening Sequence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n-GB" smtClean="0"/>
              <a:t>	A sequence is a series of scenes which form a distinct narrative unit (usually scenes which are connected by location or time). </a:t>
            </a:r>
          </a:p>
          <a:p>
            <a:pPr>
              <a:buFont typeface="Arial" pitchFamily="34" charset="0"/>
              <a:buNone/>
            </a:pPr>
            <a:endParaRPr lang="en-GB" smtClean="0"/>
          </a:p>
          <a:p>
            <a:pPr>
              <a:buFont typeface="Arial" pitchFamily="34" charset="0"/>
              <a:buNone/>
            </a:pPr>
            <a:r>
              <a:rPr lang="en-GB" smtClean="0"/>
              <a:t>	In this film, the opening sequence lasts from the scene in the coffee shop until the explosion on the street outside.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Opening Sequence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85787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Discuss the following questions: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smtClean="0"/>
              <a:t>What is first use of soundtrack in the film and why is it used?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smtClean="0"/>
              <a:t>What do the characters’ expressions in the opening shot show the audience?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smtClean="0"/>
              <a:t>What initial impression is the audience given of Theo and how is this created?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smtClean="0"/>
              <a:t>What techniques does the director use to establish when the film is set?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smtClean="0"/>
              <a:t>How does the audience realise that Theo is the main character in this film?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smtClean="0"/>
              <a:t>After tracking him, the camera zooms in on Theo to show him doing what?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smtClean="0"/>
              <a:t>What sound effects are used following the explosion and why?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Characters</a:t>
            </a:r>
            <a:b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(Theo) 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600200"/>
            <a:ext cx="8929687" cy="5257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Theo is the film’s protagonist – the main character or hero we, the audience, identify with.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What features do you associate with a typical Hollywood hero?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What flaws does Theo’s character have?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Why is he still a hero? </a:t>
            </a:r>
            <a:endParaRPr lang="en-GB" dirty="0"/>
          </a:p>
        </p:txBody>
      </p:sp>
      <p:pic>
        <p:nvPicPr>
          <p:cNvPr id="13316" name="Picture 3" descr="C:\Documents and Settings\stephenl\My Documents\My Pictures\Children of Men\The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8" y="2643188"/>
            <a:ext cx="164306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Characters</a:t>
            </a:r>
            <a:b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(Theo)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 smtClean="0"/>
              <a:t>	List at least 6 adjectives that you would use to describe Theo’s character. For each adjective, refer to an example of something he says or does in the film to support it.</a:t>
            </a:r>
          </a:p>
          <a:p>
            <a:pPr marL="609600" indent="-609600">
              <a:buFontTx/>
              <a:buNone/>
            </a:pPr>
            <a:r>
              <a:rPr lang="en-GB" smtClean="0"/>
              <a:t>	Now do the same for at least 6 adjectives you </a:t>
            </a:r>
            <a:r>
              <a:rPr lang="en-GB" b="1" u="sng" smtClean="0"/>
              <a:t>would not</a:t>
            </a:r>
            <a:r>
              <a:rPr lang="en-GB" smtClean="0"/>
              <a:t> use to describe him.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Characters </a:t>
            </a:r>
            <a:b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(Theo)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600200"/>
            <a:ext cx="8786813" cy="52578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You are going to prepare a character sketch of Theo. In it you should refer to the following things: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dirty="0" smtClean="0"/>
              <a:t>His past and what we learn about it.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dirty="0" smtClean="0"/>
              <a:t>His lifestyle in 2027 before he meets Julian &amp; Kee.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His appearance.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His strengths and weaknesses.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dirty="0" smtClean="0"/>
              <a:t>His relationship with Jasper.</a:t>
            </a:r>
            <a:endParaRPr lang="en-US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His feelings and behaviour towards Julian.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How Julian feels about him.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His feelings and behaviour towards Kee and the baby and the action he takes to protect them.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How Kee feels about him.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How he changes in the film.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Your own opinions about Theo.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Characters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387" name="Picture 2" descr="C:\Documents and Settings\stephenl\My Documents\My Pictures\Children of Men\Julia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43563" y="4714875"/>
            <a:ext cx="1643062" cy="1643063"/>
          </a:xfrm>
        </p:spPr>
      </p:pic>
      <p:pic>
        <p:nvPicPr>
          <p:cNvPr id="16388" name="Picture 3" descr="C:\Documents and Settings\stephenl\My Documents\My Pictures\Children of Men\Luk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88" y="4714875"/>
            <a:ext cx="164306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C:\Documents and Settings\stephenl\My Documents\My Pictures\Children of Men\Ke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63" y="2571750"/>
            <a:ext cx="164306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5" descr="C:\Documents and Settings\stephenl\My Documents\My Pictures\Children of Men\Jasp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88" y="2571750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214313" y="1571625"/>
            <a:ext cx="8786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Georgia" pitchFamily="18" charset="0"/>
              </a:rPr>
              <a:t>Choose any two of the following characters and write detailed character summaries for each:</a:t>
            </a:r>
          </a:p>
        </p:txBody>
      </p:sp>
      <p:sp>
        <p:nvSpPr>
          <p:cNvPr id="16392" name="TextBox 8"/>
          <p:cNvSpPr txBox="1">
            <a:spLocks noChangeArrowheads="1"/>
          </p:cNvSpPr>
          <p:nvPr/>
        </p:nvSpPr>
        <p:spPr bwMode="auto">
          <a:xfrm>
            <a:off x="1571625" y="4071938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Georgia" pitchFamily="18" charset="0"/>
              </a:rPr>
              <a:t>Jasper</a:t>
            </a:r>
          </a:p>
        </p:txBody>
      </p:sp>
      <p:sp>
        <p:nvSpPr>
          <p:cNvPr id="16393" name="TextBox 9"/>
          <p:cNvSpPr txBox="1">
            <a:spLocks noChangeArrowheads="1"/>
          </p:cNvSpPr>
          <p:nvPr/>
        </p:nvSpPr>
        <p:spPr bwMode="auto">
          <a:xfrm>
            <a:off x="5857875" y="414337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Georgia" pitchFamily="18" charset="0"/>
              </a:rPr>
              <a:t>Kee</a:t>
            </a:r>
          </a:p>
        </p:txBody>
      </p:sp>
      <p:sp>
        <p:nvSpPr>
          <p:cNvPr id="16394" name="TextBox 10"/>
          <p:cNvSpPr txBox="1">
            <a:spLocks noChangeArrowheads="1"/>
          </p:cNvSpPr>
          <p:nvPr/>
        </p:nvSpPr>
        <p:spPr bwMode="auto">
          <a:xfrm>
            <a:off x="1643063" y="6286500"/>
            <a:ext cx="171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Georgia" pitchFamily="18" charset="0"/>
              </a:rPr>
              <a:t>Luke</a:t>
            </a:r>
          </a:p>
        </p:txBody>
      </p:sp>
      <p:sp>
        <p:nvSpPr>
          <p:cNvPr id="16395" name="TextBox 11"/>
          <p:cNvSpPr txBox="1">
            <a:spLocks noChangeArrowheads="1"/>
          </p:cNvSpPr>
          <p:nvPr/>
        </p:nvSpPr>
        <p:spPr bwMode="auto">
          <a:xfrm>
            <a:off x="5857875" y="6286500"/>
            <a:ext cx="823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Georgia" pitchFamily="18" charset="0"/>
              </a:rPr>
              <a:t>Julian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Theme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	A theme is an idea or topic expanded during the course of a discourse or discussion</a:t>
            </a:r>
          </a:p>
          <a:p>
            <a:pPr algn="ctr">
              <a:buFontTx/>
              <a:buNone/>
            </a:pPr>
            <a:r>
              <a:rPr lang="en-GB" smtClean="0"/>
              <a:t>OR</a:t>
            </a:r>
          </a:p>
          <a:p>
            <a:pPr algn="ctr">
              <a:buFontTx/>
              <a:buNone/>
            </a:pPr>
            <a:endParaRPr lang="en-GB" smtClean="0"/>
          </a:p>
          <a:p>
            <a:pPr algn="ctr">
              <a:buFontTx/>
              <a:buNone/>
            </a:pPr>
            <a:r>
              <a:rPr lang="en-GB" smtClean="0"/>
              <a:t>A theme is a unifying idea, image or motif repeated and developed throughout a film. </a:t>
            </a:r>
            <a:endParaRPr lang="en-US" smtClean="0"/>
          </a:p>
          <a:p>
            <a:endParaRPr lang="en-GB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Theme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50"/>
            <a:ext cx="9144000" cy="60007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  <a:r>
              <a:rPr lang="en-GB" b="1" dirty="0" smtClean="0"/>
              <a:t>Which of the following Themes can be found in Children of Men?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		</a:t>
            </a:r>
            <a:r>
              <a:rPr lang="en-GB" sz="3800" b="1" dirty="0" smtClean="0"/>
              <a:t>Ambition			Hate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800" b="1" dirty="0" smtClean="0"/>
              <a:t>		Jealousy			Loneliness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800" b="1" dirty="0" smtClean="0"/>
              <a:t>		Love				Loyalty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800" b="1" dirty="0" smtClean="0"/>
              <a:t>		Perseverance   		Prejudice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800" b="1" dirty="0" smtClean="0"/>
              <a:t>		Suffering 			Truth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800" b="1" dirty="0" smtClean="0"/>
              <a:t>		Beauty			Betrayal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800" b="1" dirty="0" smtClean="0"/>
              <a:t>		Courage			Duty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800" b="1" dirty="0" smtClean="0"/>
              <a:t>		Fear				Freedom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800" b="1" dirty="0" smtClean="0"/>
              <a:t>		Happiness		Hope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3800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/>
              <a:t>	</a:t>
            </a:r>
            <a:r>
              <a:rPr lang="en-GB" sz="3600" b="1" dirty="0" smtClean="0"/>
              <a:t>What do you think the main theme is?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b="1" dirty="0" smtClean="0"/>
              <a:t>How is this theme developed throughout the film?</a:t>
            </a:r>
            <a:endParaRPr lang="en-US" sz="3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A quote from the film’s Director, Alfonso </a:t>
            </a:r>
            <a:r>
              <a:rPr lang="en-GB" i="1" dirty="0" err="1" smtClean="0">
                <a:solidFill>
                  <a:schemeClr val="accent2">
                    <a:lumMod val="75000"/>
                  </a:schemeClr>
                </a:solidFill>
              </a:rPr>
              <a:t>Cuar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ó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n:</a:t>
            </a:r>
            <a:endParaRPr lang="en-GB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n-GB" i="1" smtClean="0"/>
              <a:t>	</a:t>
            </a:r>
            <a:r>
              <a:rPr lang="en-GB" sz="3600" i="1" smtClean="0"/>
              <a:t>"We wanted the end to be a glimpse of a possibility of hope, for the audience to invest their own sense of hope into that ending. So if you're a hopeful person you'll see a lot of hope, and if you're a bleak person you'll see a complete hopelessness at the end."</a:t>
            </a:r>
            <a:endParaRPr lang="en-GB" sz="36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Symbolism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n-GB" smtClean="0"/>
              <a:t>	There is a lot of symbolism in this film – where symbols (everyday words, objects, pictures etc.) represent bigger ideas or emotions.</a:t>
            </a:r>
          </a:p>
          <a:p>
            <a:pPr>
              <a:buFont typeface="Arial" pitchFamily="34" charset="0"/>
              <a:buNone/>
            </a:pPr>
            <a:endParaRPr lang="en-GB" smtClean="0"/>
          </a:p>
        </p:txBody>
      </p:sp>
      <p:pic>
        <p:nvPicPr>
          <p:cNvPr id="20484" name="Picture 3" descr="peacesymbo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3786188"/>
            <a:ext cx="1285875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 descr="poison symbol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3643313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5" descr="recycling_symbol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8" y="4286250"/>
            <a:ext cx="182562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Genre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What is a genre?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GB" b="1" i="1" dirty="0" smtClean="0">
                <a:solidFill>
                  <a:schemeClr val="accent1">
                    <a:lumMod val="50000"/>
                  </a:schemeClr>
                </a:solidFill>
              </a:rPr>
              <a:t>Definition: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GB" i="1" dirty="0" smtClean="0">
                <a:solidFill>
                  <a:schemeClr val="accent1">
                    <a:lumMod val="50000"/>
                  </a:schemeClr>
                </a:solidFill>
              </a:rPr>
              <a:t>	A genre is formed when a type of film or book (for example) has certain elements that become essential to that type of film or book. </a:t>
            </a:r>
            <a:endParaRPr lang="en-US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What do you think the following things in the film symbolise?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Kee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Female infertility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Fishes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Human Project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Tomorrow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Ark of the Arts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barn where Kee reveals her pregnancy to Theo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err="1" smtClean="0"/>
              <a:t>Fugees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Contemporary References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357313" y="1785938"/>
            <a:ext cx="8229600" cy="4525962"/>
          </a:xfrm>
        </p:spPr>
        <p:txBody>
          <a:bodyPr/>
          <a:lstStyle/>
          <a:p>
            <a:r>
              <a:rPr lang="en-GB" smtClean="0"/>
              <a:t>Immigration</a:t>
            </a:r>
          </a:p>
          <a:p>
            <a:r>
              <a:rPr lang="en-GB" smtClean="0"/>
              <a:t>The Holocaust</a:t>
            </a:r>
          </a:p>
          <a:p>
            <a:r>
              <a:rPr lang="en-GB" smtClean="0"/>
              <a:t>Abu Ghraib (Iraq)</a:t>
            </a:r>
          </a:p>
          <a:p>
            <a:r>
              <a:rPr lang="en-GB" smtClean="0"/>
              <a:t>The Nativity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Key Sequences</a:t>
            </a:r>
            <a:br>
              <a:rPr lang="en-GB" dirty="0" smtClean="0"/>
            </a:br>
            <a:r>
              <a:rPr lang="en-GB" dirty="0" smtClean="0"/>
              <a:t>(Special Effects)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Any illusions used in a film to represent the imagined events in a story are referred to as Special Effects.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 scene involving visual effects which were added post-production is the scene where </a:t>
            </a:r>
            <a:r>
              <a:rPr lang="en-GB" dirty="0" err="1" smtClean="0"/>
              <a:t>Kee</a:t>
            </a:r>
            <a:r>
              <a:rPr lang="en-GB" dirty="0" smtClean="0"/>
              <a:t> gives birth to her baby.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During this scene </a:t>
            </a:r>
            <a:r>
              <a:rPr lang="en-GB" dirty="0" smtClean="0">
                <a:solidFill>
                  <a:srgbClr val="C00000"/>
                </a:solidFill>
              </a:rPr>
              <a:t>Computer Generated Imagery (CGI)</a:t>
            </a:r>
            <a:r>
              <a:rPr lang="en-GB" dirty="0" smtClean="0"/>
              <a:t> is used.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Why do you think CGI was used for this scene rather than a real baby?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This part of the film is also a lengthy single-shot sequence. Why do you think this is?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Key Sequences</a:t>
            </a:r>
            <a:br>
              <a:rPr lang="en-GB" dirty="0" smtClean="0"/>
            </a:br>
            <a:r>
              <a:rPr lang="en-GB" dirty="0" smtClean="0"/>
              <a:t>(Long Single-shot Sequences)</a:t>
            </a:r>
            <a:endParaRPr lang="en-GB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smtClean="0"/>
              <a:t>The Car Scene when Julian is killed.</a:t>
            </a:r>
          </a:p>
          <a:p>
            <a:endParaRPr lang="en-GB" smtClean="0"/>
          </a:p>
          <a:p>
            <a:r>
              <a:rPr lang="en-GB" smtClean="0"/>
              <a:t>The Uprising in Bexhill Immigration Camp.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Genre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Types of Genre: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/>
              <a:t>Horror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/>
              <a:t>Romance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/>
              <a:t>Science Fiction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GB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dirty="0" smtClean="0"/>
              <a:t>Can you think of any others?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dirty="0" smtClean="0"/>
              <a:t>	For each genre, draw a spider diagram in your jotter, showing the different ‘elements’ you would expect to see in a film of this type: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Genre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Which genre (s) does this film belong to?</a:t>
            </a:r>
          </a:p>
          <a:p>
            <a:pPr>
              <a:buFontTx/>
              <a:buNone/>
            </a:pPr>
            <a:endParaRPr lang="en-GB" smtClean="0"/>
          </a:p>
          <a:p>
            <a:r>
              <a:rPr lang="en-GB" smtClean="0"/>
              <a:t>Does it contain all of the stereotypical elements of this genre?</a:t>
            </a:r>
          </a:p>
          <a:p>
            <a:endParaRPr lang="en-GB" smtClean="0"/>
          </a:p>
          <a:p>
            <a:pPr>
              <a:buFontTx/>
              <a:buNone/>
            </a:pPr>
            <a:r>
              <a:rPr lang="en-GB" smtClean="0"/>
              <a:t>	</a:t>
            </a:r>
            <a:r>
              <a:rPr lang="en-GB" b="1" smtClean="0"/>
              <a:t>Write a couple of paragraphs in your jotter answering the questions above.</a:t>
            </a:r>
            <a:r>
              <a:rPr lang="en-GB" smtClean="0"/>
              <a:t> </a:t>
            </a:r>
            <a:endParaRPr lang="en-US" smtClean="0"/>
          </a:p>
          <a:p>
            <a:endParaRPr lang="en-GB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Genre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6435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	Science fiction</a:t>
            </a:r>
            <a:r>
              <a:rPr lang="en-GB" dirty="0" smtClean="0"/>
              <a:t> is a genre of fiction. It differs from fantasy in that, within the context of the story, its imaginary elements are largely possible within scientifically-established or scientifically-postulated laws of nature (though </a:t>
            </a:r>
            <a:r>
              <a:rPr lang="en-GB" i="1" dirty="0" smtClean="0"/>
              <a:t>some</a:t>
            </a:r>
            <a:r>
              <a:rPr lang="en-GB" dirty="0" smtClean="0"/>
              <a:t> elements in a story might still be pure imaginative speculation). Exploring the consequences of such differences is the traditional purpose of science fiction, making it a "literature of ideas”. Science fiction is largely based on writing rationally about alternative possibilities. 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Genre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The settings for science fiction are often contrary to known reality. These may include: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 setting in the future, in alternative timelines, or in a historical past that contradicts known facts of history or the archaeological record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 setting in outer space, on other worlds, or involving aliens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Stories that involve technology or scientific principles that contradict known laws of nature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Stories that involve discovery or application of new scientific principles, or of new and different political or social systems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Setting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</a:rPr>
              <a:t>	</a:t>
            </a:r>
            <a:r>
              <a:rPr lang="en-GB" u="sng" dirty="0" smtClean="0">
                <a:solidFill>
                  <a:srgbClr val="002060"/>
                </a:solidFill>
              </a:rPr>
              <a:t>WHERE</a:t>
            </a:r>
            <a:r>
              <a:rPr lang="en-GB" dirty="0" smtClean="0">
                <a:solidFill>
                  <a:srgbClr val="002060"/>
                </a:solidFill>
              </a:rPr>
              <a:t> and </a:t>
            </a:r>
            <a:r>
              <a:rPr lang="en-GB" u="sng" dirty="0" smtClean="0">
                <a:solidFill>
                  <a:srgbClr val="002060"/>
                </a:solidFill>
              </a:rPr>
              <a:t>WHEN</a:t>
            </a:r>
            <a:r>
              <a:rPr lang="en-GB" dirty="0" smtClean="0">
                <a:solidFill>
                  <a:srgbClr val="002060"/>
                </a:solidFill>
              </a:rPr>
              <a:t> the film takes place.</a:t>
            </a: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Watch the opening sequence of Children of Men and make notes about the following features of the setting: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 smtClean="0"/>
              <a:t>time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 smtClean="0"/>
              <a:t>place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 smtClean="0"/>
              <a:t>social conditions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 smtClean="0"/>
              <a:t>mood / atmosphere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i="1" dirty="0" smtClean="0"/>
              <a:t>	Note down ANY details about the setting that the director has included in the opening of the film.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Setting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Listen to what those involved in making the film have to say about its setting.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In this film, the setting is a ‘plot device’ – this means it is integral to what happens in the story.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Explain </a:t>
            </a:r>
            <a:r>
              <a:rPr lang="en-GB" b="1" u="sng" dirty="0" smtClean="0"/>
              <a:t>why</a:t>
            </a:r>
            <a:r>
              <a:rPr lang="en-GB" dirty="0" smtClean="0"/>
              <a:t> the setting of Children of Men is a plot device.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261</Words>
  <Application>Microsoft Office PowerPoint</Application>
  <PresentationFormat>On-screen Show (4:3)</PresentationFormat>
  <Paragraphs>140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Georgia</vt:lpstr>
      <vt:lpstr>Arial</vt:lpstr>
      <vt:lpstr>Calibri</vt:lpstr>
      <vt:lpstr>Wingdings</vt:lpstr>
      <vt:lpstr>Office Theme</vt:lpstr>
      <vt:lpstr>Children of Men</vt:lpstr>
      <vt:lpstr>Genre</vt:lpstr>
      <vt:lpstr>Genre</vt:lpstr>
      <vt:lpstr>Slide 4</vt:lpstr>
      <vt:lpstr>Genre</vt:lpstr>
      <vt:lpstr>Genre</vt:lpstr>
      <vt:lpstr>Genre</vt:lpstr>
      <vt:lpstr>Setting</vt:lpstr>
      <vt:lpstr>Setting</vt:lpstr>
      <vt:lpstr>Opening Sequence</vt:lpstr>
      <vt:lpstr>Opening Sequence</vt:lpstr>
      <vt:lpstr>Characters (Theo) </vt:lpstr>
      <vt:lpstr>Characters (Theo)</vt:lpstr>
      <vt:lpstr>Characters  (Theo)</vt:lpstr>
      <vt:lpstr>Characters</vt:lpstr>
      <vt:lpstr>Theme</vt:lpstr>
      <vt:lpstr>Theme</vt:lpstr>
      <vt:lpstr>A quote from the film’s Director, Alfonso Cuarón:</vt:lpstr>
      <vt:lpstr>Symbolism</vt:lpstr>
      <vt:lpstr>What do you think the following things in the film symbolise?</vt:lpstr>
      <vt:lpstr>Contemporary References</vt:lpstr>
      <vt:lpstr>Key Sequences (Special Effects)</vt:lpstr>
      <vt:lpstr>Key Sequences (Long Single-shot Sequences)</vt:lpstr>
    </vt:vector>
  </TitlesOfParts>
  <Company>Highland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of Men</dc:title>
  <dc:creator>Portree High School</dc:creator>
  <cp:lastModifiedBy>louise.connell</cp:lastModifiedBy>
  <cp:revision>18</cp:revision>
  <dcterms:created xsi:type="dcterms:W3CDTF">2009-10-27T12:17:12Z</dcterms:created>
  <dcterms:modified xsi:type="dcterms:W3CDTF">2013-11-13T15:57:19Z</dcterms:modified>
</cp:coreProperties>
</file>